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cade Gamer" panose="020B0604020202020204" charset="0"/>
      <p:regular r:id="rId10"/>
    </p:embeddedFont>
    <p:embeddedFont>
      <p:font typeface="Disket Mono" panose="020B0604020202020204" charset="0"/>
      <p:regular r:id="rId11"/>
    </p:embeddedFont>
    <p:embeddedFont>
      <p:font typeface="Disket Mono Bold" panose="020B0604020202020204" charset="0"/>
      <p:regular r:id="rId12"/>
    </p:embeddedFont>
    <p:embeddedFont>
      <p:font typeface="Garet" panose="020B0604020202020204" charset="0"/>
      <p:regular r:id="rId13"/>
    </p:embeddedFont>
    <p:embeddedFont>
      <p:font typeface="Garet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image" Target="../media/image12.png"/><Relationship Id="rId18" Type="http://schemas.openxmlformats.org/officeDocument/2006/relationships/image" Target="../media/image17.gif"/><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gif"/><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24.gif"/><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9.svg"/><Relationship Id="rId7" Type="http://schemas.openxmlformats.org/officeDocument/2006/relationships/image" Target="../media/image17.gif"/><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4.gif"/><Relationship Id="rId5" Type="http://schemas.openxmlformats.org/officeDocument/2006/relationships/image" Target="../media/image33.sv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4.gif"/><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gif"/><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7.sv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47.svg"/><Relationship Id="rId3" Type="http://schemas.openxmlformats.org/officeDocument/2006/relationships/image" Target="../media/image19.svg"/><Relationship Id="rId7" Type="http://schemas.openxmlformats.org/officeDocument/2006/relationships/image" Target="../media/image43.svg"/><Relationship Id="rId12" Type="http://schemas.openxmlformats.org/officeDocument/2006/relationships/image" Target="../media/image46.png"/><Relationship Id="rId17" Type="http://schemas.openxmlformats.org/officeDocument/2006/relationships/image" Target="../media/image26.svg"/><Relationship Id="rId2" Type="http://schemas.openxmlformats.org/officeDocument/2006/relationships/image" Target="../media/image18.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5.svg"/><Relationship Id="rId5" Type="http://schemas.openxmlformats.org/officeDocument/2006/relationships/image" Target="../media/image41.svg"/><Relationship Id="rId15" Type="http://schemas.openxmlformats.org/officeDocument/2006/relationships/image" Target="../media/image4.sv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30.sv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 name="Group 7"/>
          <p:cNvGrpSpPr/>
          <p:nvPr/>
        </p:nvGrpSpPr>
        <p:grpSpPr>
          <a:xfrm>
            <a:off x="1509980" y="1509980"/>
            <a:ext cx="15268040" cy="6685149"/>
            <a:chOff x="0" y="0"/>
            <a:chExt cx="4021212" cy="1760698"/>
          </a:xfrm>
        </p:grpSpPr>
        <p:sp>
          <p:nvSpPr>
            <p:cNvPr id="8" name="Freeform 8">
              <a:extLst>
                <a:ext uri="{C183D7F6-B498-43B3-948B-1728B52AA6E4}">
                  <adec:decorative xmlns:adec="http://schemas.microsoft.com/office/drawing/2017/decorative" val="1"/>
                </a:ext>
              </a:extLst>
            </p:cNvPr>
            <p:cNvSpPr/>
            <p:nvPr/>
          </p:nvSpPr>
          <p:spPr>
            <a:xfrm>
              <a:off x="0" y="0"/>
              <a:ext cx="4021212" cy="1760698"/>
            </a:xfrm>
            <a:custGeom>
              <a:avLst/>
              <a:gdLst/>
              <a:ahLst/>
              <a:cxnLst/>
              <a:rect l="l" t="t" r="r" b="b"/>
              <a:pathLst>
                <a:path w="4021212" h="1760698">
                  <a:moveTo>
                    <a:pt x="24846" y="0"/>
                  </a:moveTo>
                  <a:lnTo>
                    <a:pt x="3996366" y="0"/>
                  </a:lnTo>
                  <a:cubicBezTo>
                    <a:pt x="4010088" y="0"/>
                    <a:pt x="4021212" y="11124"/>
                    <a:pt x="4021212" y="24846"/>
                  </a:cubicBezTo>
                  <a:lnTo>
                    <a:pt x="4021212" y="1735851"/>
                  </a:lnTo>
                  <a:cubicBezTo>
                    <a:pt x="4021212" y="1749574"/>
                    <a:pt x="4010088" y="1760698"/>
                    <a:pt x="3996366" y="1760698"/>
                  </a:cubicBezTo>
                  <a:lnTo>
                    <a:pt x="24846" y="1760698"/>
                  </a:lnTo>
                  <a:cubicBezTo>
                    <a:pt x="11124" y="1760698"/>
                    <a:pt x="0" y="1749574"/>
                    <a:pt x="0" y="1735851"/>
                  </a:cubicBezTo>
                  <a:lnTo>
                    <a:pt x="0" y="24846"/>
                  </a:lnTo>
                  <a:cubicBezTo>
                    <a:pt x="0" y="11124"/>
                    <a:pt x="11124" y="0"/>
                    <a:pt x="24846" y="0"/>
                  </a:cubicBezTo>
                  <a:close/>
                </a:path>
              </a:pathLst>
            </a:custGeom>
            <a:solidFill>
              <a:srgbClr val="000000"/>
            </a:solidFill>
            <a:ln w="47625" cap="rnd">
              <a:solidFill>
                <a:srgbClr val="21EF80"/>
              </a:solidFill>
              <a:prstDash val="solid"/>
              <a:round/>
            </a:ln>
          </p:spPr>
        </p:sp>
        <p:sp>
          <p:nvSpPr>
            <p:cNvPr id="9" name="TextBox 9"/>
            <p:cNvSpPr txBox="1"/>
            <p:nvPr/>
          </p:nvSpPr>
          <p:spPr>
            <a:xfrm>
              <a:off x="0" y="-28575"/>
              <a:ext cx="4021212" cy="1789273"/>
            </a:xfrm>
            <a:prstGeom prst="rect">
              <a:avLst/>
            </a:prstGeom>
          </p:spPr>
          <p:txBody>
            <a:bodyPr lIns="254000" tIns="254000" rIns="254000" bIns="254000" rtlCol="0" anchor="ctr"/>
            <a:lstStyle/>
            <a:p>
              <a:pPr algn="ctr">
                <a:lnSpc>
                  <a:spcPts val="2100"/>
                </a:lnSpc>
              </a:pPr>
              <a:endParaRPr/>
            </a:p>
          </p:txBody>
        </p:sp>
      </p:grpSp>
      <p:sp>
        <p:nvSpPr>
          <p:cNvPr id="10" name="Freeform 10" descr="blue and green pixelated flowery tree"/>
          <p:cNvSpPr/>
          <p:nvPr/>
        </p:nvSpPr>
        <p:spPr>
          <a:xfrm>
            <a:off x="15341087" y="6151992"/>
            <a:ext cx="3370555" cy="3571879"/>
          </a:xfrm>
          <a:custGeom>
            <a:avLst/>
            <a:gdLst/>
            <a:ahLst/>
            <a:cxnLst/>
            <a:rect l="l" t="t" r="r" b="b"/>
            <a:pathLst>
              <a:path w="3370555" h="3571879">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1" name="Picture 11" descr="pixelated character with yellow hair"/>
          <p:cNvPicPr>
            <a:picLocks noChangeAspect="1"/>
          </p:cNvPicPr>
          <p:nvPr/>
        </p:nvPicPr>
        <p:blipFill>
          <a:blip r:embed="rId8"/>
          <a:srcRect/>
          <a:stretch>
            <a:fillRect/>
          </a:stretch>
        </p:blipFill>
        <p:spPr>
          <a:xfrm>
            <a:off x="2361856" y="6943369"/>
            <a:ext cx="2319862" cy="2761741"/>
          </a:xfrm>
          <a:prstGeom prst="rect">
            <a:avLst/>
          </a:prstGeom>
        </p:spPr>
      </p:pic>
      <p:sp>
        <p:nvSpPr>
          <p:cNvPr id="12" name="Freeform 12" descr="pixelated green arrow pointing to the left"/>
          <p:cNvSpPr/>
          <p:nvPr/>
        </p:nvSpPr>
        <p:spPr>
          <a:xfrm flipH="1">
            <a:off x="6457336" y="8762719"/>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descr="health bar pixel art for Player 1"/>
          <p:cNvSpPr/>
          <p:nvPr/>
        </p:nvSpPr>
        <p:spPr>
          <a:xfrm>
            <a:off x="2303974" y="849063"/>
            <a:ext cx="2377744" cy="432317"/>
          </a:xfrm>
          <a:custGeom>
            <a:avLst/>
            <a:gdLst/>
            <a:ahLst/>
            <a:cxnLst/>
            <a:rect l="l" t="t" r="r" b="b"/>
            <a:pathLst>
              <a:path w="2377744" h="432317">
                <a:moveTo>
                  <a:pt x="0" y="0"/>
                </a:moveTo>
                <a:lnTo>
                  <a:pt x="2377744" y="0"/>
                </a:lnTo>
                <a:lnTo>
                  <a:pt x="2377744" y="432317"/>
                </a:lnTo>
                <a:lnTo>
                  <a:pt x="0" y="4323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descr="pixelated cat illustration"/>
          <p:cNvSpPr/>
          <p:nvPr/>
        </p:nvSpPr>
        <p:spPr>
          <a:xfrm flipH="1">
            <a:off x="13950410" y="8614008"/>
            <a:ext cx="1855950" cy="1091101"/>
          </a:xfrm>
          <a:custGeom>
            <a:avLst/>
            <a:gdLst/>
            <a:ahLst/>
            <a:cxnLst/>
            <a:rect l="l" t="t" r="r" b="b"/>
            <a:pathLst>
              <a:path w="1855950" h="1091101">
                <a:moveTo>
                  <a:pt x="1855950" y="0"/>
                </a:moveTo>
                <a:lnTo>
                  <a:pt x="0" y="0"/>
                </a:lnTo>
                <a:lnTo>
                  <a:pt x="0" y="1091101"/>
                </a:lnTo>
                <a:lnTo>
                  <a:pt x="1855950" y="1091101"/>
                </a:lnTo>
                <a:lnTo>
                  <a:pt x="1855950" y="0"/>
                </a:lnTo>
                <a:close/>
              </a:path>
            </a:pathLst>
          </a:custGeom>
          <a:blipFill>
            <a:blip r:embed="rId13">
              <a:extLst>
                <a:ext uri="{96DAC541-7B7A-43D3-8B79-37D633B846F1}">
                  <asvg:svgBlip xmlns:asvg="http://schemas.microsoft.com/office/drawing/2016/SVG/main" r:embed="rId14"/>
                </a:ext>
              </a:extLst>
            </a:blip>
            <a:stretch>
              <a:fillRect b="-10100"/>
            </a:stretch>
          </a:blipFill>
        </p:spPr>
      </p:sp>
      <p:sp>
        <p:nvSpPr>
          <p:cNvPr id="15" name="Freeform 15" descr="pixelated street lamp"/>
          <p:cNvSpPr/>
          <p:nvPr/>
        </p:nvSpPr>
        <p:spPr>
          <a:xfrm>
            <a:off x="375433" y="6228904"/>
            <a:ext cx="2319577" cy="3476205"/>
          </a:xfrm>
          <a:custGeom>
            <a:avLst/>
            <a:gdLst/>
            <a:ahLst/>
            <a:cxnLst/>
            <a:rect l="l" t="t" r="r" b="b"/>
            <a:pathLst>
              <a:path w="2319577" h="3476205">
                <a:moveTo>
                  <a:pt x="0" y="0"/>
                </a:moveTo>
                <a:lnTo>
                  <a:pt x="2319576" y="0"/>
                </a:lnTo>
                <a:lnTo>
                  <a:pt x="2319576" y="3476205"/>
                </a:lnTo>
                <a:lnTo>
                  <a:pt x="0" y="347620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pic>
        <p:nvPicPr>
          <p:cNvPr id="16" name="Picture 16" descr="pixelated yellow star slightly bouncing"/>
          <p:cNvPicPr>
            <a:picLocks noChangeAspect="1"/>
          </p:cNvPicPr>
          <p:nvPr/>
        </p:nvPicPr>
        <p:blipFill>
          <a:blip r:embed="rId17">
            <a:alphaModFix amt="71000"/>
          </a:blip>
          <a:srcRect/>
          <a:stretch>
            <a:fillRect/>
          </a:stretch>
        </p:blipFill>
        <p:spPr>
          <a:xfrm rot="604890">
            <a:off x="17509575" y="4896612"/>
            <a:ext cx="554300" cy="577396"/>
          </a:xfrm>
          <a:prstGeom prst="rect">
            <a:avLst/>
          </a:prstGeom>
        </p:spPr>
      </p:pic>
      <p:pic>
        <p:nvPicPr>
          <p:cNvPr id="17" name="Picture 17" descr="pixelated yellow star slightly bouncing"/>
          <p:cNvPicPr>
            <a:picLocks noChangeAspect="1"/>
          </p:cNvPicPr>
          <p:nvPr/>
        </p:nvPicPr>
        <p:blipFill>
          <a:blip r:embed="rId17">
            <a:alphaModFix amt="71000"/>
          </a:blip>
          <a:srcRect/>
          <a:stretch>
            <a:fillRect/>
          </a:stretch>
        </p:blipFill>
        <p:spPr>
          <a:xfrm rot="-1221735">
            <a:off x="17085962" y="3338385"/>
            <a:ext cx="397359" cy="413915"/>
          </a:xfrm>
          <a:prstGeom prst="rect">
            <a:avLst/>
          </a:prstGeom>
        </p:spPr>
      </p:pic>
      <p:pic>
        <p:nvPicPr>
          <p:cNvPr id="18" name="Picture 18" descr="pixelated yellow star slightly bouncing"/>
          <p:cNvPicPr>
            <a:picLocks noChangeAspect="1"/>
          </p:cNvPicPr>
          <p:nvPr/>
        </p:nvPicPr>
        <p:blipFill>
          <a:blip r:embed="rId17">
            <a:alphaModFix amt="71000"/>
          </a:blip>
          <a:srcRect/>
          <a:stretch>
            <a:fillRect/>
          </a:stretch>
        </p:blipFill>
        <p:spPr>
          <a:xfrm>
            <a:off x="17517576" y="1957766"/>
            <a:ext cx="269149" cy="280364"/>
          </a:xfrm>
          <a:prstGeom prst="rect">
            <a:avLst/>
          </a:prstGeom>
        </p:spPr>
      </p:pic>
      <p:pic>
        <p:nvPicPr>
          <p:cNvPr id="19" name="Picture 19" descr="pixelated yellow star slightly bouncing"/>
          <p:cNvPicPr>
            <a:picLocks noChangeAspect="1"/>
          </p:cNvPicPr>
          <p:nvPr/>
        </p:nvPicPr>
        <p:blipFill>
          <a:blip r:embed="rId17">
            <a:alphaModFix amt="71000"/>
          </a:blip>
          <a:srcRect/>
          <a:stretch>
            <a:fillRect/>
          </a:stretch>
        </p:blipFill>
        <p:spPr>
          <a:xfrm rot="-599390">
            <a:off x="421312" y="5056909"/>
            <a:ext cx="554300" cy="577396"/>
          </a:xfrm>
          <a:prstGeom prst="rect">
            <a:avLst/>
          </a:prstGeom>
        </p:spPr>
      </p:pic>
      <p:pic>
        <p:nvPicPr>
          <p:cNvPr id="20" name="Picture 20" descr="pixelated yellow star slightly bouncing"/>
          <p:cNvPicPr>
            <a:picLocks noChangeAspect="1"/>
          </p:cNvPicPr>
          <p:nvPr/>
        </p:nvPicPr>
        <p:blipFill>
          <a:blip r:embed="rId17">
            <a:alphaModFix amt="71000"/>
          </a:blip>
          <a:srcRect/>
          <a:stretch>
            <a:fillRect/>
          </a:stretch>
        </p:blipFill>
        <p:spPr>
          <a:xfrm rot="368085">
            <a:off x="788009" y="3418711"/>
            <a:ext cx="397359" cy="413915"/>
          </a:xfrm>
          <a:prstGeom prst="rect">
            <a:avLst/>
          </a:prstGeom>
        </p:spPr>
      </p:pic>
      <p:pic>
        <p:nvPicPr>
          <p:cNvPr id="21" name="Picture 21" descr="pixelated yellow star slightly bouncing"/>
          <p:cNvPicPr>
            <a:picLocks noChangeAspect="1"/>
          </p:cNvPicPr>
          <p:nvPr/>
        </p:nvPicPr>
        <p:blipFill>
          <a:blip r:embed="rId17">
            <a:alphaModFix amt="71000"/>
          </a:blip>
          <a:srcRect/>
          <a:stretch>
            <a:fillRect/>
          </a:stretch>
        </p:blipFill>
        <p:spPr>
          <a:xfrm rot="-980286">
            <a:off x="463881" y="1925570"/>
            <a:ext cx="269149" cy="280364"/>
          </a:xfrm>
          <a:prstGeom prst="rect">
            <a:avLst/>
          </a:prstGeom>
        </p:spPr>
      </p:pic>
      <p:pic>
        <p:nvPicPr>
          <p:cNvPr id="22" name="Picture 22" descr="pixelated button slightly bouncing from lower right to upper left"/>
          <p:cNvPicPr>
            <a:picLocks noChangeAspect="1"/>
          </p:cNvPicPr>
          <p:nvPr/>
        </p:nvPicPr>
        <p:blipFill>
          <a:blip r:embed="rId18"/>
          <a:srcRect/>
          <a:stretch>
            <a:fillRect/>
          </a:stretch>
        </p:blipFill>
        <p:spPr>
          <a:xfrm>
            <a:off x="12445942" y="6532526"/>
            <a:ext cx="978075" cy="934061"/>
          </a:xfrm>
          <a:prstGeom prst="rect">
            <a:avLst/>
          </a:prstGeom>
        </p:spPr>
      </p:pic>
      <p:sp>
        <p:nvSpPr>
          <p:cNvPr id="23" name="TextBox 23"/>
          <p:cNvSpPr txBox="1"/>
          <p:nvPr/>
        </p:nvSpPr>
        <p:spPr>
          <a:xfrm>
            <a:off x="6955094" y="8648874"/>
            <a:ext cx="5650752" cy="474344"/>
          </a:xfrm>
          <a:prstGeom prst="rect">
            <a:avLst/>
          </a:prstGeom>
        </p:spPr>
        <p:txBody>
          <a:bodyPr lIns="0" tIns="0" rIns="0" bIns="0" rtlCol="0" anchor="t">
            <a:spAutoFit/>
          </a:bodyPr>
          <a:lstStyle/>
          <a:p>
            <a:pPr algn="l">
              <a:lnSpc>
                <a:spcPts val="3780"/>
              </a:lnSpc>
              <a:spcBef>
                <a:spcPct val="0"/>
              </a:spcBef>
            </a:pPr>
            <a:r>
              <a:rPr lang="en-US" sz="2700">
                <a:solidFill>
                  <a:srgbClr val="FFFFFF"/>
                </a:solidFill>
                <a:latin typeface="Disket Mono"/>
                <a:ea typeface="Disket Mono"/>
                <a:cs typeface="Disket Mono"/>
                <a:sym typeface="Disket Mono"/>
              </a:rPr>
              <a:t>by: thobeka sithole</a:t>
            </a:r>
          </a:p>
        </p:txBody>
      </p:sp>
      <p:sp>
        <p:nvSpPr>
          <p:cNvPr id="24" name="TextBox 24"/>
          <p:cNvSpPr txBox="1"/>
          <p:nvPr/>
        </p:nvSpPr>
        <p:spPr>
          <a:xfrm>
            <a:off x="2695009" y="2907558"/>
            <a:ext cx="13564288" cy="3088003"/>
          </a:xfrm>
          <a:prstGeom prst="rect">
            <a:avLst/>
          </a:prstGeom>
        </p:spPr>
        <p:txBody>
          <a:bodyPr lIns="0" tIns="0" rIns="0" bIns="0" rtlCol="0" anchor="t">
            <a:spAutoFit/>
          </a:bodyPr>
          <a:lstStyle/>
          <a:p>
            <a:pPr algn="ctr">
              <a:lnSpc>
                <a:spcPts val="11759"/>
              </a:lnSpc>
            </a:pPr>
            <a:r>
              <a:rPr lang="en-US" sz="10499">
                <a:solidFill>
                  <a:srgbClr val="FF63D8"/>
                </a:solidFill>
                <a:latin typeface="Arcade Gamer"/>
                <a:ea typeface="Arcade Gamer"/>
                <a:cs typeface="Arcade Gamer"/>
                <a:sym typeface="Arcade Gamer"/>
              </a:rPr>
              <a:t>PROGRAMMING PRESENTATION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881284" y="57287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35715" y="1197290"/>
            <a:ext cx="16230600" cy="2672067"/>
            <a:chOff x="0" y="0"/>
            <a:chExt cx="4274726" cy="703754"/>
          </a:xfrm>
        </p:grpSpPr>
        <p:sp>
          <p:nvSpPr>
            <p:cNvPr id="4" name="Freeform 4">
              <a:extLst>
                <a:ext uri="{C183D7F6-B498-43B3-948B-1728B52AA6E4}">
                  <adec:decorative xmlns:adec="http://schemas.microsoft.com/office/drawing/2017/decorative" val="1"/>
                </a:ext>
              </a:extLst>
            </p:cNvPr>
            <p:cNvSpPr/>
            <p:nvPr/>
          </p:nvSpPr>
          <p:spPr>
            <a:xfrm>
              <a:off x="0" y="0"/>
              <a:ext cx="4274726" cy="703754"/>
            </a:xfrm>
            <a:custGeom>
              <a:avLst/>
              <a:gdLst/>
              <a:ahLst/>
              <a:cxnLst/>
              <a:rect l="l" t="t" r="r" b="b"/>
              <a:pathLst>
                <a:path w="4274726" h="703754">
                  <a:moveTo>
                    <a:pt x="23373" y="0"/>
                  </a:moveTo>
                  <a:lnTo>
                    <a:pt x="4251353" y="0"/>
                  </a:lnTo>
                  <a:cubicBezTo>
                    <a:pt x="4264261" y="0"/>
                    <a:pt x="4274726" y="10464"/>
                    <a:pt x="4274726" y="23373"/>
                  </a:cubicBezTo>
                  <a:lnTo>
                    <a:pt x="4274726" y="680382"/>
                  </a:lnTo>
                  <a:cubicBezTo>
                    <a:pt x="4274726" y="693290"/>
                    <a:pt x="4264261" y="703754"/>
                    <a:pt x="4251353" y="703754"/>
                  </a:cubicBezTo>
                  <a:lnTo>
                    <a:pt x="23373" y="703754"/>
                  </a:lnTo>
                  <a:cubicBezTo>
                    <a:pt x="10464" y="703754"/>
                    <a:pt x="0" y="693290"/>
                    <a:pt x="0" y="680382"/>
                  </a:cubicBezTo>
                  <a:lnTo>
                    <a:pt x="0" y="23373"/>
                  </a:lnTo>
                  <a:cubicBezTo>
                    <a:pt x="0" y="10464"/>
                    <a:pt x="10464" y="0"/>
                    <a:pt x="23373" y="0"/>
                  </a:cubicBezTo>
                  <a:close/>
                </a:path>
              </a:pathLst>
            </a:custGeom>
            <a:solidFill>
              <a:srgbClr val="000000"/>
            </a:solidFill>
            <a:ln w="47625" cap="rnd">
              <a:solidFill>
                <a:srgbClr val="21EF80"/>
              </a:solidFill>
              <a:prstDash val="solid"/>
              <a:round/>
            </a:ln>
          </p:spPr>
        </p:sp>
        <p:sp>
          <p:nvSpPr>
            <p:cNvPr id="5" name="TextBox 5"/>
            <p:cNvSpPr txBox="1"/>
            <p:nvPr/>
          </p:nvSpPr>
          <p:spPr>
            <a:xfrm>
              <a:off x="0" y="-28575"/>
              <a:ext cx="4274726" cy="732329"/>
            </a:xfrm>
            <a:prstGeom prst="rect">
              <a:avLst/>
            </a:prstGeom>
          </p:spPr>
          <p:txBody>
            <a:bodyPr lIns="254000" tIns="254000" rIns="254000" bIns="254000" rtlCol="0" anchor="ctr"/>
            <a:lstStyle/>
            <a:p>
              <a:pPr algn="ctr">
                <a:lnSpc>
                  <a:spcPts val="2100"/>
                </a:lnSpc>
              </a:pPr>
              <a:endParaRPr/>
            </a:p>
          </p:txBody>
        </p:sp>
      </p:grpSp>
      <p:sp>
        <p:nvSpPr>
          <p:cNvPr id="6" name="Freeform 6" descr="pixelated brick wall segment"/>
          <p:cNvSpPr/>
          <p:nvPr/>
        </p:nvSpPr>
        <p:spPr>
          <a:xfrm>
            <a:off x="1028700" y="4867517"/>
            <a:ext cx="3657600" cy="551965"/>
          </a:xfrm>
          <a:custGeom>
            <a:avLst/>
            <a:gdLst/>
            <a:ahLst/>
            <a:cxnLst/>
            <a:rect l="l" t="t" r="r" b="b"/>
            <a:pathLst>
              <a:path w="3657600" h="551965">
                <a:moveTo>
                  <a:pt x="0" y="0"/>
                </a:moveTo>
                <a:lnTo>
                  <a:pt x="3657600" y="0"/>
                </a:lnTo>
                <a:lnTo>
                  <a:pt x="3657600" y="551966"/>
                </a:lnTo>
                <a:lnTo>
                  <a:pt x="0" y="5519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descr="pixelated brick wall segment"/>
          <p:cNvSpPr/>
          <p:nvPr/>
        </p:nvSpPr>
        <p:spPr>
          <a:xfrm>
            <a:off x="7048500" y="4867517"/>
            <a:ext cx="3657600" cy="551965"/>
          </a:xfrm>
          <a:custGeom>
            <a:avLst/>
            <a:gdLst/>
            <a:ahLst/>
            <a:cxnLst/>
            <a:rect l="l" t="t" r="r" b="b"/>
            <a:pathLst>
              <a:path w="3657600" h="551965">
                <a:moveTo>
                  <a:pt x="0" y="0"/>
                </a:moveTo>
                <a:lnTo>
                  <a:pt x="3657600" y="0"/>
                </a:lnTo>
                <a:lnTo>
                  <a:pt x="3657600" y="551966"/>
                </a:lnTo>
                <a:lnTo>
                  <a:pt x="0" y="5519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descr="pixelated brick wall segment"/>
          <p:cNvSpPr/>
          <p:nvPr/>
        </p:nvSpPr>
        <p:spPr>
          <a:xfrm>
            <a:off x="13068300" y="4867517"/>
            <a:ext cx="3657600" cy="551965"/>
          </a:xfrm>
          <a:custGeom>
            <a:avLst/>
            <a:gdLst/>
            <a:ahLst/>
            <a:cxnLst/>
            <a:rect l="l" t="t" r="r" b="b"/>
            <a:pathLst>
              <a:path w="3657600" h="551965">
                <a:moveTo>
                  <a:pt x="0" y="0"/>
                </a:moveTo>
                <a:lnTo>
                  <a:pt x="3657600" y="0"/>
                </a:lnTo>
                <a:lnTo>
                  <a:pt x="3657600" y="551966"/>
                </a:lnTo>
                <a:lnTo>
                  <a:pt x="0" y="5519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0" y="9465127"/>
            <a:ext cx="21945600" cy="1103930"/>
            <a:chOff x="0" y="0"/>
            <a:chExt cx="29260800" cy="1471907"/>
          </a:xfrm>
        </p:grpSpPr>
        <p:sp>
          <p:nvSpPr>
            <p:cNvPr id="10" name="Freeform 10"/>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3" name="Group 13"/>
          <p:cNvGrpSpPr/>
          <p:nvPr/>
        </p:nvGrpSpPr>
        <p:grpSpPr>
          <a:xfrm>
            <a:off x="10268456" y="8547209"/>
            <a:ext cx="7324230" cy="1495425"/>
            <a:chOff x="0" y="0"/>
            <a:chExt cx="5525504" cy="1128170"/>
          </a:xfrm>
        </p:grpSpPr>
        <p:sp>
          <p:nvSpPr>
            <p:cNvPr id="14" name="Freeform 14">
              <a:extLst>
                <a:ext uri="{C183D7F6-B498-43B3-948B-1728B52AA6E4}">
                  <adec:decorative xmlns:adec="http://schemas.microsoft.com/office/drawing/2017/decorative" val="1"/>
                </a:ext>
              </a:extLst>
            </p:cNvPr>
            <p:cNvSpPr/>
            <p:nvPr/>
          </p:nvSpPr>
          <p:spPr>
            <a:xfrm>
              <a:off x="0" y="0"/>
              <a:ext cx="5525504" cy="1128170"/>
            </a:xfrm>
            <a:custGeom>
              <a:avLst/>
              <a:gdLst/>
              <a:ahLst/>
              <a:cxnLst/>
              <a:rect l="l" t="t" r="r" b="b"/>
              <a:pathLst>
                <a:path w="5525504" h="1128170">
                  <a:moveTo>
                    <a:pt x="31711" y="0"/>
                  </a:moveTo>
                  <a:lnTo>
                    <a:pt x="5493793" y="0"/>
                  </a:lnTo>
                  <a:cubicBezTo>
                    <a:pt x="5511307" y="0"/>
                    <a:pt x="5525504" y="14197"/>
                    <a:pt x="5525504" y="31711"/>
                  </a:cubicBezTo>
                  <a:lnTo>
                    <a:pt x="5525504" y="1096459"/>
                  </a:lnTo>
                  <a:cubicBezTo>
                    <a:pt x="5525504" y="1104869"/>
                    <a:pt x="5522163" y="1112935"/>
                    <a:pt x="5516216" y="1118882"/>
                  </a:cubicBezTo>
                  <a:cubicBezTo>
                    <a:pt x="5510269" y="1124829"/>
                    <a:pt x="5502204" y="1128170"/>
                    <a:pt x="5493793" y="1128170"/>
                  </a:cubicBezTo>
                  <a:lnTo>
                    <a:pt x="31711" y="1128170"/>
                  </a:lnTo>
                  <a:cubicBezTo>
                    <a:pt x="14197" y="1128170"/>
                    <a:pt x="0" y="1113973"/>
                    <a:pt x="0" y="1096459"/>
                  </a:cubicBezTo>
                  <a:lnTo>
                    <a:pt x="0" y="31711"/>
                  </a:lnTo>
                  <a:cubicBezTo>
                    <a:pt x="0" y="23301"/>
                    <a:pt x="3341" y="15235"/>
                    <a:pt x="9288" y="9288"/>
                  </a:cubicBezTo>
                  <a:cubicBezTo>
                    <a:pt x="15235" y="3341"/>
                    <a:pt x="23301" y="0"/>
                    <a:pt x="31711" y="0"/>
                  </a:cubicBezTo>
                  <a:close/>
                </a:path>
              </a:pathLst>
            </a:custGeom>
            <a:solidFill>
              <a:srgbClr val="FFFFFF"/>
            </a:solidFill>
            <a:ln cap="rnd">
              <a:noFill/>
              <a:prstDash val="sysDot"/>
              <a:round/>
            </a:ln>
          </p:spPr>
        </p:sp>
        <p:sp>
          <p:nvSpPr>
            <p:cNvPr id="15" name="TextBox 15"/>
            <p:cNvSpPr txBox="1"/>
            <p:nvPr/>
          </p:nvSpPr>
          <p:spPr>
            <a:xfrm>
              <a:off x="0" y="-28575"/>
              <a:ext cx="5525504" cy="1156745"/>
            </a:xfrm>
            <a:prstGeom prst="rect">
              <a:avLst/>
            </a:prstGeom>
          </p:spPr>
          <p:txBody>
            <a:bodyPr lIns="254000" tIns="254000" rIns="254000" bIns="254000" rtlCol="0" anchor="ctr"/>
            <a:lstStyle/>
            <a:p>
              <a:pPr algn="l">
                <a:lnSpc>
                  <a:spcPts val="2100"/>
                </a:lnSpc>
              </a:pPr>
              <a:r>
                <a:rPr lang="en-US" sz="1500" b="1">
                  <a:solidFill>
                    <a:srgbClr val="000000"/>
                  </a:solidFill>
                  <a:latin typeface="Garet Bold"/>
                  <a:ea typeface="Garet Bold"/>
                  <a:cs typeface="Garet Bold"/>
                  <a:sym typeface="Garet Bold"/>
                </a:rPr>
                <a:t>Tip:</a:t>
              </a:r>
              <a:r>
                <a:rPr lang="en-US" sz="1500">
                  <a:solidFill>
                    <a:srgbClr val="000000"/>
                  </a:solidFill>
                  <a:latin typeface="Garet"/>
                  <a:ea typeface="Garet"/>
                  <a:cs typeface="Garet"/>
                  <a:sym typeface="Garet"/>
                </a:rPr>
                <a:t> Use links to go to a different page inside your presentation. </a:t>
              </a:r>
            </a:p>
            <a:p>
              <a:pPr algn="l">
                <a:lnSpc>
                  <a:spcPts val="2100"/>
                </a:lnSpc>
              </a:pPr>
              <a:endParaRPr lang="en-US" sz="1500">
                <a:solidFill>
                  <a:srgbClr val="000000"/>
                </a:solidFill>
                <a:latin typeface="Garet"/>
                <a:ea typeface="Garet"/>
                <a:cs typeface="Garet"/>
                <a:sym typeface="Garet"/>
              </a:endParaRPr>
            </a:p>
            <a:p>
              <a:pPr algn="l">
                <a:lnSpc>
                  <a:spcPts val="2100"/>
                </a:lnSpc>
              </a:pPr>
              <a:r>
                <a:rPr lang="en-US" sz="1500" b="1">
                  <a:solidFill>
                    <a:srgbClr val="000000"/>
                  </a:solidFill>
                  <a:latin typeface="Garet Bold"/>
                  <a:ea typeface="Garet Bold"/>
                  <a:cs typeface="Garet Bold"/>
                  <a:sym typeface="Garet Bold"/>
                </a:rPr>
                <a:t>How: </a:t>
              </a:r>
              <a:r>
                <a:rPr lang="en-US" sz="1500">
                  <a:solidFill>
                    <a:srgbClr val="000000"/>
                  </a:solidFill>
                  <a:latin typeface="Garet"/>
                  <a:ea typeface="Garet"/>
                  <a:cs typeface="Garet"/>
                  <a:sym typeface="Garet"/>
                </a:rPr>
                <a:t>Highlight text, click on the link symbol on the toolbar, and select the page in your presentation  you want to connect.</a:t>
              </a:r>
            </a:p>
          </p:txBody>
        </p:sp>
      </p:grpSp>
      <p:pic>
        <p:nvPicPr>
          <p:cNvPr id="16" name="Picture 16" descr="pixelated battery showing three bars inside"/>
          <p:cNvPicPr>
            <a:picLocks noChangeAspect="1"/>
          </p:cNvPicPr>
          <p:nvPr/>
        </p:nvPicPr>
        <p:blipFill>
          <a:blip r:embed="rId8"/>
          <a:srcRect/>
          <a:stretch>
            <a:fillRect/>
          </a:stretch>
        </p:blipFill>
        <p:spPr>
          <a:xfrm>
            <a:off x="1287450" y="407253"/>
            <a:ext cx="744368" cy="331244"/>
          </a:xfrm>
          <a:prstGeom prst="rect">
            <a:avLst/>
          </a:prstGeom>
        </p:spPr>
      </p:pic>
      <p:sp>
        <p:nvSpPr>
          <p:cNvPr id="17" name="TextBox 17"/>
          <p:cNvSpPr txBox="1"/>
          <p:nvPr/>
        </p:nvSpPr>
        <p:spPr>
          <a:xfrm>
            <a:off x="802382" y="5543308"/>
            <a:ext cx="3657600" cy="2510790"/>
          </a:xfrm>
          <a:prstGeom prst="rect">
            <a:avLst/>
          </a:prstGeom>
        </p:spPr>
        <p:txBody>
          <a:bodyPr lIns="0" tIns="0" rIns="0" bIns="0" rtlCol="0" anchor="t">
            <a:spAutoFit/>
          </a:bodyPr>
          <a:lstStyle/>
          <a:p>
            <a:pPr marL="0" lvl="0" indent="0" algn="ctr">
              <a:lnSpc>
                <a:spcPts val="3360"/>
              </a:lnSpc>
            </a:pPr>
            <a:r>
              <a:rPr lang="en-US" sz="2400">
                <a:solidFill>
                  <a:srgbClr val="FFFFFF"/>
                </a:solidFill>
                <a:latin typeface="Disket Mono"/>
                <a:ea typeface="Disket Mono"/>
                <a:cs typeface="Disket Mono"/>
                <a:sym typeface="Disket Mono"/>
              </a:rPr>
              <a:t>program.cs</a:t>
            </a:r>
          </a:p>
          <a:p>
            <a:pPr marL="0" lvl="0" indent="0" algn="ctr">
              <a:lnSpc>
                <a:spcPts val="3360"/>
              </a:lnSpc>
            </a:pPr>
            <a:r>
              <a:rPr lang="en-US" sz="2400">
                <a:solidFill>
                  <a:srgbClr val="FFFFFF"/>
                </a:solidFill>
                <a:latin typeface="Disket Mono"/>
                <a:ea typeface="Disket Mono"/>
                <a:cs typeface="Disket Mono"/>
                <a:sym typeface="Disket Mono"/>
              </a:rPr>
              <a:t>constant of a filter class</a:t>
            </a:r>
          </a:p>
          <a:p>
            <a:pPr marL="0" lvl="0" indent="0" algn="ctr">
              <a:lnSpc>
                <a:spcPts val="3360"/>
              </a:lnSpc>
            </a:pPr>
            <a:r>
              <a:rPr lang="en-US" sz="2400">
                <a:solidFill>
                  <a:srgbClr val="FFFFFF"/>
                </a:solidFill>
                <a:latin typeface="Disket Mono"/>
                <a:ea typeface="Disket Mono"/>
                <a:cs typeface="Disket Mono"/>
                <a:sym typeface="Disket Mono"/>
              </a:rPr>
              <a:t>constant of voice message class</a:t>
            </a:r>
          </a:p>
          <a:p>
            <a:pPr algn="ctr">
              <a:lnSpc>
                <a:spcPts val="3360"/>
              </a:lnSpc>
            </a:pPr>
            <a:r>
              <a:rPr lang="en-US" sz="2400">
                <a:solidFill>
                  <a:srgbClr val="FFFFFF"/>
                </a:solidFill>
                <a:latin typeface="Disket Mono"/>
                <a:ea typeface="Disket Mono"/>
                <a:cs typeface="Disket Mono"/>
                <a:sym typeface="Disket Mono"/>
              </a:rPr>
              <a:t>welcome message</a:t>
            </a:r>
          </a:p>
        </p:txBody>
      </p:sp>
      <p:sp>
        <p:nvSpPr>
          <p:cNvPr id="18" name="TextBox 18"/>
          <p:cNvSpPr txBox="1"/>
          <p:nvPr/>
        </p:nvSpPr>
        <p:spPr>
          <a:xfrm>
            <a:off x="7048500" y="5592823"/>
            <a:ext cx="3657600" cy="20916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ea typeface="Disket Mono"/>
                <a:cs typeface="Disket Mono"/>
                <a:sym typeface="Disket Mono"/>
              </a:rPr>
              <a:t>voice_message.cs</a:t>
            </a:r>
          </a:p>
          <a:p>
            <a:pPr algn="ctr">
              <a:lnSpc>
                <a:spcPts val="3360"/>
              </a:lnSpc>
            </a:pPr>
            <a:r>
              <a:rPr lang="en-US" sz="2400">
                <a:solidFill>
                  <a:srgbClr val="FFFFFF"/>
                </a:solidFill>
                <a:latin typeface="Disket Mono"/>
                <a:ea typeface="Disket Mono"/>
                <a:cs typeface="Disket Mono"/>
                <a:sym typeface="Disket Mono"/>
              </a:rPr>
              <a:t>debug</a:t>
            </a:r>
          </a:p>
          <a:p>
            <a:pPr algn="ctr">
              <a:lnSpc>
                <a:spcPts val="3360"/>
              </a:lnSpc>
            </a:pPr>
            <a:r>
              <a:rPr lang="en-US" sz="2400">
                <a:solidFill>
                  <a:srgbClr val="FFFFFF"/>
                </a:solidFill>
                <a:latin typeface="Disket Mono"/>
                <a:ea typeface="Disket Mono"/>
                <a:cs typeface="Disket Mono"/>
                <a:sym typeface="Disket Mono"/>
              </a:rPr>
              <a:t>voice input</a:t>
            </a:r>
          </a:p>
          <a:p>
            <a:pPr algn="ctr">
              <a:lnSpc>
                <a:spcPts val="3360"/>
              </a:lnSpc>
            </a:pPr>
            <a:r>
              <a:rPr lang="en-US" sz="2400">
                <a:solidFill>
                  <a:srgbClr val="FFFFFF"/>
                </a:solidFill>
                <a:latin typeface="Disket Mono"/>
                <a:ea typeface="Disket Mono"/>
                <a:cs typeface="Disket Mono"/>
                <a:sym typeface="Disket Mono"/>
              </a:rPr>
              <a:t>try and catch </a:t>
            </a:r>
          </a:p>
          <a:p>
            <a:pPr algn="ctr">
              <a:lnSpc>
                <a:spcPts val="3360"/>
              </a:lnSpc>
            </a:pPr>
            <a:endParaRPr lang="en-US" sz="2400">
              <a:solidFill>
                <a:srgbClr val="FFFFFF"/>
              </a:solidFill>
              <a:latin typeface="Disket Mono"/>
              <a:ea typeface="Disket Mono"/>
              <a:cs typeface="Disket Mono"/>
              <a:sym typeface="Disket Mono"/>
            </a:endParaRPr>
          </a:p>
        </p:txBody>
      </p:sp>
      <p:sp>
        <p:nvSpPr>
          <p:cNvPr id="19" name="TextBox 19"/>
          <p:cNvSpPr txBox="1"/>
          <p:nvPr/>
        </p:nvSpPr>
        <p:spPr>
          <a:xfrm>
            <a:off x="13190718" y="5543308"/>
            <a:ext cx="3657600" cy="20916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ea typeface="Disket Mono"/>
                <a:cs typeface="Disket Mono"/>
                <a:sym typeface="Disket Mono"/>
              </a:rPr>
              <a:t>fliter_questions</a:t>
            </a:r>
          </a:p>
          <a:p>
            <a:pPr algn="ctr">
              <a:lnSpc>
                <a:spcPts val="3360"/>
              </a:lnSpc>
            </a:pPr>
            <a:r>
              <a:rPr lang="en-US" sz="2400">
                <a:solidFill>
                  <a:srgbClr val="FFFFFF"/>
                </a:solidFill>
                <a:latin typeface="Disket Mono"/>
                <a:ea typeface="Disket Mono"/>
                <a:cs typeface="Disket Mono"/>
                <a:sym typeface="Disket Mono"/>
              </a:rPr>
              <a:t>if statement</a:t>
            </a:r>
          </a:p>
          <a:p>
            <a:pPr algn="ctr">
              <a:lnSpc>
                <a:spcPts val="3360"/>
              </a:lnSpc>
            </a:pPr>
            <a:r>
              <a:rPr lang="en-US" sz="2400">
                <a:solidFill>
                  <a:srgbClr val="FFFFFF"/>
                </a:solidFill>
                <a:latin typeface="Disket Mono"/>
                <a:ea typeface="Disket Mono"/>
                <a:cs typeface="Disket Mono"/>
                <a:sym typeface="Disket Mono"/>
              </a:rPr>
              <a:t>boolen statement</a:t>
            </a:r>
          </a:p>
          <a:p>
            <a:pPr algn="ctr">
              <a:lnSpc>
                <a:spcPts val="3360"/>
              </a:lnSpc>
            </a:pPr>
            <a:r>
              <a:rPr lang="en-US" sz="2400">
                <a:solidFill>
                  <a:srgbClr val="FFFFFF"/>
                </a:solidFill>
                <a:latin typeface="Disket Mono"/>
                <a:ea typeface="Disket Mono"/>
                <a:cs typeface="Disket Mono"/>
                <a:sym typeface="Disket Mono"/>
              </a:rPr>
              <a:t>loops in constructor </a:t>
            </a:r>
          </a:p>
        </p:txBody>
      </p:sp>
      <p:sp>
        <p:nvSpPr>
          <p:cNvPr id="20" name="TextBox 20"/>
          <p:cNvSpPr txBox="1"/>
          <p:nvPr/>
        </p:nvSpPr>
        <p:spPr>
          <a:xfrm>
            <a:off x="1659634" y="1880544"/>
            <a:ext cx="14155524" cy="1296036"/>
          </a:xfrm>
          <a:prstGeom prst="rect">
            <a:avLst/>
          </a:prstGeom>
        </p:spPr>
        <p:txBody>
          <a:bodyPr lIns="0" tIns="0" rIns="0" bIns="0" rtlCol="0" anchor="t">
            <a:spAutoFit/>
          </a:bodyPr>
          <a:lstStyle/>
          <a:p>
            <a:pPr algn="l">
              <a:lnSpc>
                <a:spcPts val="9520"/>
              </a:lnSpc>
            </a:pPr>
            <a:r>
              <a:rPr lang="en-US" sz="8500">
                <a:solidFill>
                  <a:srgbClr val="FF63D8"/>
                </a:solidFill>
                <a:latin typeface="Arcade Gamer"/>
                <a:ea typeface="Arcade Gamer"/>
                <a:cs typeface="Arcade Gamer"/>
                <a:sym typeface="Arcade Gamer"/>
              </a:rPr>
              <a:t>TABLE OF CONTENT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descr="pixelated battery showing three bars inside"/>
          <p:cNvPicPr>
            <a:picLocks noChangeAspect="1"/>
          </p:cNvPicPr>
          <p:nvPr/>
        </p:nvPicPr>
        <p:blipFill>
          <a:blip r:embed="rId2"/>
          <a:srcRect/>
          <a:stretch>
            <a:fillRect/>
          </a:stretch>
        </p:blipFill>
        <p:spPr>
          <a:xfrm>
            <a:off x="22693" y="179836"/>
            <a:ext cx="813062" cy="361813"/>
          </a:xfrm>
          <a:prstGeom prst="rect">
            <a:avLst/>
          </a:prstGeom>
        </p:spPr>
      </p:pic>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Freeform 7" descr="pixelated flower bush"/>
          <p:cNvSpPr/>
          <p:nvPr/>
        </p:nvSpPr>
        <p:spPr>
          <a:xfrm>
            <a:off x="6624859"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descr="pixelated fire hydrant"/>
          <p:cNvSpPr/>
          <p:nvPr/>
        </p:nvSpPr>
        <p:spPr>
          <a:xfrm>
            <a:off x="3368302" y="8874766"/>
            <a:ext cx="471618" cy="847680"/>
          </a:xfrm>
          <a:custGeom>
            <a:avLst/>
            <a:gdLst/>
            <a:ahLst/>
            <a:cxnLst/>
            <a:rect l="l" t="t" r="r" b="b"/>
            <a:pathLst>
              <a:path w="471618" h="847680">
                <a:moveTo>
                  <a:pt x="0" y="0"/>
                </a:moveTo>
                <a:lnTo>
                  <a:pt x="471619" y="0"/>
                </a:lnTo>
                <a:lnTo>
                  <a:pt x="471619" y="847680"/>
                </a:lnTo>
                <a:lnTo>
                  <a:pt x="0" y="8476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descr="pixelated flower bush"/>
          <p:cNvSpPr/>
          <p:nvPr/>
        </p:nvSpPr>
        <p:spPr>
          <a:xfrm>
            <a:off x="-1901134"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descr="pixelated flower bush"/>
          <p:cNvSpPr/>
          <p:nvPr/>
        </p:nvSpPr>
        <p:spPr>
          <a:xfrm>
            <a:off x="429224" y="8857429"/>
            <a:ext cx="2913900" cy="847680"/>
          </a:xfrm>
          <a:custGeom>
            <a:avLst/>
            <a:gdLst/>
            <a:ahLst/>
            <a:cxnLst/>
            <a:rect l="l" t="t" r="r" b="b"/>
            <a:pathLst>
              <a:path w="2913900" h="847680">
                <a:moveTo>
                  <a:pt x="0" y="0"/>
                </a:moveTo>
                <a:lnTo>
                  <a:pt x="2913899" y="0"/>
                </a:lnTo>
                <a:lnTo>
                  <a:pt x="2913899" y="847680"/>
                </a:lnTo>
                <a:lnTo>
                  <a:pt x="0" y="8476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descr="pixelated park bench  "/>
          <p:cNvSpPr/>
          <p:nvPr/>
        </p:nvSpPr>
        <p:spPr>
          <a:xfrm>
            <a:off x="4144721" y="8650004"/>
            <a:ext cx="2259934" cy="1072441"/>
          </a:xfrm>
          <a:custGeom>
            <a:avLst/>
            <a:gdLst/>
            <a:ahLst/>
            <a:cxnLst/>
            <a:rect l="l" t="t" r="r" b="b"/>
            <a:pathLst>
              <a:path w="2259934" h="1072441">
                <a:moveTo>
                  <a:pt x="0" y="0"/>
                </a:moveTo>
                <a:lnTo>
                  <a:pt x="2259933" y="0"/>
                </a:lnTo>
                <a:lnTo>
                  <a:pt x="2259933" y="1072442"/>
                </a:lnTo>
                <a:lnTo>
                  <a:pt x="0" y="10724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7734833" y="2517807"/>
            <a:ext cx="9857853" cy="6356958"/>
          </a:xfrm>
          <a:custGeom>
            <a:avLst/>
            <a:gdLst/>
            <a:ahLst/>
            <a:cxnLst/>
            <a:rect l="l" t="t" r="r" b="b"/>
            <a:pathLst>
              <a:path w="9857853" h="6356958">
                <a:moveTo>
                  <a:pt x="0" y="0"/>
                </a:moveTo>
                <a:lnTo>
                  <a:pt x="9857853" y="0"/>
                </a:lnTo>
                <a:lnTo>
                  <a:pt x="9857853" y="6356959"/>
                </a:lnTo>
                <a:lnTo>
                  <a:pt x="0" y="6356959"/>
                </a:lnTo>
                <a:lnTo>
                  <a:pt x="0" y="0"/>
                </a:lnTo>
                <a:close/>
              </a:path>
            </a:pathLst>
          </a:custGeom>
          <a:blipFill>
            <a:blip r:embed="rId11"/>
            <a:stretch>
              <a:fillRect l="-2119" r="-12522"/>
            </a:stretch>
          </a:blipFill>
        </p:spPr>
      </p:sp>
      <p:sp>
        <p:nvSpPr>
          <p:cNvPr id="13" name="TextBox 13"/>
          <p:cNvSpPr txBox="1"/>
          <p:nvPr/>
        </p:nvSpPr>
        <p:spPr>
          <a:xfrm>
            <a:off x="2353288" y="-19050"/>
            <a:ext cx="15934712" cy="30619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 UNDERSTANDING THE C# CONSOLE APPLICATION</a:t>
            </a:r>
          </a:p>
          <a:p>
            <a:pPr algn="l">
              <a:lnSpc>
                <a:spcPts val="7839"/>
              </a:lnSpc>
            </a:pPr>
            <a:endParaRPr lang="en-US" sz="6999">
              <a:solidFill>
                <a:srgbClr val="FF63D8"/>
              </a:solidFill>
              <a:latin typeface="Arcade Gamer"/>
              <a:ea typeface="Arcade Gamer"/>
              <a:cs typeface="Arcade Gamer"/>
              <a:sym typeface="Arcade Gamer"/>
            </a:endParaRPr>
          </a:p>
        </p:txBody>
      </p:sp>
      <p:sp>
        <p:nvSpPr>
          <p:cNvPr id="14" name="TextBox 14"/>
          <p:cNvSpPr txBox="1"/>
          <p:nvPr/>
        </p:nvSpPr>
        <p:spPr>
          <a:xfrm>
            <a:off x="225500" y="2948622"/>
            <a:ext cx="7228841" cy="4370705"/>
          </a:xfrm>
          <a:prstGeom prst="rect">
            <a:avLst/>
          </a:prstGeom>
        </p:spPr>
        <p:txBody>
          <a:bodyPr lIns="0" tIns="0" rIns="0" bIns="0" rtlCol="0" anchor="t">
            <a:spAutoFit/>
          </a:bodyPr>
          <a:lstStyle/>
          <a:p>
            <a:pPr algn="ctr">
              <a:lnSpc>
                <a:spcPts val="2079"/>
              </a:lnSpc>
            </a:pPr>
            <a:r>
              <a:rPr lang="en-US" sz="1599" b="1">
                <a:solidFill>
                  <a:srgbClr val="00A4CA"/>
                </a:solidFill>
                <a:latin typeface="Disket Mono Bold"/>
                <a:ea typeface="Disket Mono Bold"/>
                <a:cs typeface="Disket Mono Bold"/>
                <a:sym typeface="Disket Mono Bold"/>
              </a:rPr>
              <a:t>Understanding the C# Console Application</a:t>
            </a:r>
          </a:p>
          <a:p>
            <a:pPr algn="ctr">
              <a:lnSpc>
                <a:spcPts val="2079"/>
              </a:lnSpc>
              <a:spcBef>
                <a:spcPct val="0"/>
              </a:spcBef>
            </a:pPr>
            <a:r>
              <a:rPr lang="en-US" sz="1599" b="1">
                <a:solidFill>
                  <a:srgbClr val="00A4CA"/>
                </a:solidFill>
                <a:latin typeface="Disket Mono Bold"/>
                <a:ea typeface="Disket Mono Bold"/>
                <a:cs typeface="Disket Mono Bold"/>
                <a:sym typeface="Disket Mono Bold"/>
              </a:rPr>
              <a:t>This C# console application is part of the poe_part1_practise namespace and serves as a basic chatbot for cybersecurity awareness. The program is designed to interact with users via text-based commands, with potential integration of voice recognition features. It makes use of console color changes to enhance readability and user experience. The main method initializes key components, including the voice_massage and filter_questions classes, which are expected to handle voice-related functionalities and filter user questions, respectively. This project lays the groundwork for a more interactive chatbot, which could be expanded with additional features such as natural language processing and automated response generation</a:t>
            </a:r>
            <a:r>
              <a:rPr lang="en-US" sz="1599" b="1">
                <a:solidFill>
                  <a:srgbClr val="FF63D8"/>
                </a:solidFill>
                <a:latin typeface="Disket Mono Bold"/>
                <a:ea typeface="Disket Mono Bold"/>
                <a:cs typeface="Disket Mono Bold"/>
                <a:sym typeface="Disket Mono Bold"/>
              </a:rPr>
              <a:t>.</a:t>
            </a:r>
          </a:p>
          <a:p>
            <a:pPr algn="ctr">
              <a:lnSpc>
                <a:spcPts val="2079"/>
              </a:lnSpc>
              <a:spcBef>
                <a:spcPct val="0"/>
              </a:spcBef>
            </a:pPr>
            <a:endParaRPr lang="en-US" sz="1599" b="1">
              <a:solidFill>
                <a:srgbClr val="FF63D8"/>
              </a:solidFill>
              <a:latin typeface="Disket Mono Bold"/>
              <a:ea typeface="Disket Mono Bold"/>
              <a:cs typeface="Disket Mono Bold"/>
              <a:sym typeface="Disket Mono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185970" y="2934751"/>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descr="pixelated billboard sign"/>
          <p:cNvSpPr/>
          <p:nvPr/>
        </p:nvSpPr>
        <p:spPr>
          <a:xfrm>
            <a:off x="10807632" y="1949135"/>
            <a:ext cx="6451668" cy="10752781"/>
          </a:xfrm>
          <a:custGeom>
            <a:avLst/>
            <a:gdLst/>
            <a:ahLst/>
            <a:cxnLst/>
            <a:rect l="l" t="t" r="r" b="b"/>
            <a:pathLst>
              <a:path w="6451668" h="10752781">
                <a:moveTo>
                  <a:pt x="0" y="0"/>
                </a:moveTo>
                <a:lnTo>
                  <a:pt x="6451668" y="0"/>
                </a:lnTo>
                <a:lnTo>
                  <a:pt x="6451668" y="10752780"/>
                </a:lnTo>
                <a:lnTo>
                  <a:pt x="0" y="10752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0434" y="2387008"/>
            <a:ext cx="9647670" cy="9284665"/>
            <a:chOff x="0" y="0"/>
            <a:chExt cx="2540950" cy="2445344"/>
          </a:xfrm>
        </p:grpSpPr>
        <p:sp>
          <p:nvSpPr>
            <p:cNvPr id="5" name="Freeform 5">
              <a:extLst>
                <a:ext uri="{C183D7F6-B498-43B3-948B-1728B52AA6E4}">
                  <adec:decorative xmlns:adec="http://schemas.microsoft.com/office/drawing/2017/decorative" val="1"/>
                </a:ext>
              </a:extLst>
            </p:cNvPr>
            <p:cNvSpPr/>
            <p:nvPr/>
          </p:nvSpPr>
          <p:spPr>
            <a:xfrm>
              <a:off x="0" y="0"/>
              <a:ext cx="2540950" cy="2445344"/>
            </a:xfrm>
            <a:custGeom>
              <a:avLst/>
              <a:gdLst/>
              <a:ahLst/>
              <a:cxnLst/>
              <a:rect l="l" t="t" r="r" b="b"/>
              <a:pathLst>
                <a:path w="2540950" h="2445344">
                  <a:moveTo>
                    <a:pt x="39321" y="0"/>
                  </a:moveTo>
                  <a:lnTo>
                    <a:pt x="2501629" y="0"/>
                  </a:lnTo>
                  <a:cubicBezTo>
                    <a:pt x="2512058" y="0"/>
                    <a:pt x="2522059" y="4143"/>
                    <a:pt x="2529434" y="11517"/>
                  </a:cubicBezTo>
                  <a:cubicBezTo>
                    <a:pt x="2536808" y="18891"/>
                    <a:pt x="2540950" y="28892"/>
                    <a:pt x="2540950" y="39321"/>
                  </a:cubicBezTo>
                  <a:lnTo>
                    <a:pt x="2540950" y="2406023"/>
                  </a:lnTo>
                  <a:cubicBezTo>
                    <a:pt x="2540950" y="2416452"/>
                    <a:pt x="2536808" y="2426453"/>
                    <a:pt x="2529434" y="2433827"/>
                  </a:cubicBezTo>
                  <a:cubicBezTo>
                    <a:pt x="2522059" y="2441201"/>
                    <a:pt x="2512058" y="2445344"/>
                    <a:pt x="2501629" y="2445344"/>
                  </a:cubicBezTo>
                  <a:lnTo>
                    <a:pt x="39321" y="2445344"/>
                  </a:lnTo>
                  <a:cubicBezTo>
                    <a:pt x="28892" y="2445344"/>
                    <a:pt x="18891" y="2441201"/>
                    <a:pt x="11517" y="2433827"/>
                  </a:cubicBezTo>
                  <a:cubicBezTo>
                    <a:pt x="4143" y="2426453"/>
                    <a:pt x="0" y="2416452"/>
                    <a:pt x="0" y="2406023"/>
                  </a:cubicBezTo>
                  <a:lnTo>
                    <a:pt x="0" y="39321"/>
                  </a:lnTo>
                  <a:cubicBezTo>
                    <a:pt x="0" y="28892"/>
                    <a:pt x="4143" y="18891"/>
                    <a:pt x="11517" y="11517"/>
                  </a:cubicBezTo>
                  <a:cubicBezTo>
                    <a:pt x="18891" y="4143"/>
                    <a:pt x="28892" y="0"/>
                    <a:pt x="39321" y="0"/>
                  </a:cubicBezTo>
                  <a:close/>
                </a:path>
              </a:pathLst>
            </a:custGeom>
            <a:solidFill>
              <a:srgbClr val="000000"/>
            </a:solidFill>
            <a:ln w="47625" cap="rnd">
              <a:solidFill>
                <a:srgbClr val="21EF80"/>
              </a:solidFill>
              <a:prstDash val="solid"/>
              <a:round/>
            </a:ln>
          </p:spPr>
        </p:sp>
        <p:sp>
          <p:nvSpPr>
            <p:cNvPr id="6" name="TextBox 6"/>
            <p:cNvSpPr txBox="1"/>
            <p:nvPr/>
          </p:nvSpPr>
          <p:spPr>
            <a:xfrm>
              <a:off x="0" y="-57150"/>
              <a:ext cx="2540950" cy="2502494"/>
            </a:xfrm>
            <a:prstGeom prst="rect">
              <a:avLst/>
            </a:prstGeom>
          </p:spPr>
          <p:txBody>
            <a:bodyPr lIns="254000" tIns="254000" rIns="254000" bIns="254000" rtlCol="0" anchor="t"/>
            <a:lstStyle/>
            <a:p>
              <a:pPr algn="l">
                <a:lnSpc>
                  <a:spcPts val="3359"/>
                </a:lnSpc>
              </a:pPr>
              <a:endParaRPr/>
            </a:p>
            <a:p>
              <a:pPr algn="l">
                <a:lnSpc>
                  <a:spcPts val="3359"/>
                </a:lnSpc>
              </a:pPr>
              <a:r>
                <a:rPr lang="en-US" sz="2399">
                  <a:solidFill>
                    <a:srgbClr val="00A4CA"/>
                  </a:solidFill>
                  <a:latin typeface="Disket Mono"/>
                  <a:ea typeface="Disket Mono"/>
                  <a:cs typeface="Disket Mono"/>
                  <a:sym typeface="Disket Mono"/>
                </a:rPr>
                <a:t>     The voice_massage class in this C# application is responsible for playing an audio file (voice.wav) stored in the application's directory. It retrieves the base directory using AppDomain.CurrentDomain.BaseDirectory and modifies the path to exclude the bin\Debug\ folder. The class then constructs the full path to the voice.wav file.To play the audio file, the class uses the SoundPlayer class from System.Media. Inside a try-catch block, it initializes a SoundPlayer instance with the computed file path and plays the audio synchronously using PlaySync(). If an exception occurs, it is caught and displayed in the console using Console.WriteLine(error.Message).</a:t>
              </a:r>
            </a:p>
            <a:p>
              <a:pPr algn="l">
                <a:lnSpc>
                  <a:spcPts val="3359"/>
                </a:lnSpc>
              </a:pPr>
              <a:endParaRPr lang="en-US" sz="2399">
                <a:solidFill>
                  <a:srgbClr val="00A4CA"/>
                </a:solidFill>
                <a:latin typeface="Disket Mono"/>
                <a:ea typeface="Disket Mono"/>
                <a:cs typeface="Disket Mono"/>
                <a:sym typeface="Disket Mono"/>
              </a:endParaRPr>
            </a:p>
            <a:p>
              <a:pPr algn="l">
                <a:lnSpc>
                  <a:spcPts val="3359"/>
                </a:lnSpc>
              </a:pPr>
              <a:r>
                <a:rPr lang="en-US" sz="2399">
                  <a:solidFill>
                    <a:srgbClr val="FFFFFF"/>
                  </a:solidFill>
                  <a:latin typeface="Disket Mono"/>
                  <a:ea typeface="Disket Mono"/>
                  <a:cs typeface="Disket Mono"/>
                  <a:sym typeface="Disket Mono"/>
                </a:rPr>
                <a:t> </a:t>
              </a:r>
            </a:p>
            <a:p>
              <a:pPr algn="l">
                <a:lnSpc>
                  <a:spcPts val="3359"/>
                </a:lnSpc>
              </a:pPr>
              <a:endParaRPr lang="en-US" sz="2399">
                <a:solidFill>
                  <a:srgbClr val="FFFFFF"/>
                </a:solidFill>
                <a:latin typeface="Disket Mono"/>
                <a:ea typeface="Disket Mono"/>
                <a:cs typeface="Disket Mono"/>
                <a:sym typeface="Disket Mono"/>
              </a:endParaRPr>
            </a:p>
          </p:txBody>
        </p:sp>
      </p:grpSp>
      <p:pic>
        <p:nvPicPr>
          <p:cNvPr id="7" name="Picture 7" descr="pixelated battery showing three bars inside"/>
          <p:cNvPicPr>
            <a:picLocks noChangeAspect="1"/>
          </p:cNvPicPr>
          <p:nvPr/>
        </p:nvPicPr>
        <p:blipFill>
          <a:blip r:embed="rId6"/>
          <a:srcRect/>
          <a:stretch>
            <a:fillRect/>
          </a:stretch>
        </p:blipFill>
        <p:spPr>
          <a:xfrm>
            <a:off x="0" y="143380"/>
            <a:ext cx="744368" cy="331244"/>
          </a:xfrm>
          <a:prstGeom prst="rect">
            <a:avLst/>
          </a:prstGeom>
        </p:spPr>
      </p:pic>
      <p:pic>
        <p:nvPicPr>
          <p:cNvPr id="8" name="Picture 8" descr="pixelated arrow bouncing from lower right to upper left"/>
          <p:cNvPicPr>
            <a:picLocks noChangeAspect="1"/>
          </p:cNvPicPr>
          <p:nvPr/>
        </p:nvPicPr>
        <p:blipFill>
          <a:blip r:embed="rId7"/>
          <a:srcRect/>
          <a:stretch>
            <a:fillRect/>
          </a:stretch>
        </p:blipFill>
        <p:spPr>
          <a:xfrm>
            <a:off x="16527434" y="5098352"/>
            <a:ext cx="978075" cy="934061"/>
          </a:xfrm>
          <a:prstGeom prst="rect">
            <a:avLst/>
          </a:prstGeom>
        </p:spPr>
      </p:pic>
      <p:sp>
        <p:nvSpPr>
          <p:cNvPr id="9" name="Freeform 9"/>
          <p:cNvSpPr/>
          <p:nvPr/>
        </p:nvSpPr>
        <p:spPr>
          <a:xfrm>
            <a:off x="9668105" y="1965021"/>
            <a:ext cx="8730722" cy="6356958"/>
          </a:xfrm>
          <a:custGeom>
            <a:avLst/>
            <a:gdLst/>
            <a:ahLst/>
            <a:cxnLst/>
            <a:rect l="l" t="t" r="r" b="b"/>
            <a:pathLst>
              <a:path w="8730722" h="6356958">
                <a:moveTo>
                  <a:pt x="0" y="0"/>
                </a:moveTo>
                <a:lnTo>
                  <a:pt x="8730722" y="0"/>
                </a:lnTo>
                <a:lnTo>
                  <a:pt x="8730722" y="6356958"/>
                </a:lnTo>
                <a:lnTo>
                  <a:pt x="0" y="6356958"/>
                </a:lnTo>
                <a:lnTo>
                  <a:pt x="0" y="0"/>
                </a:lnTo>
                <a:close/>
              </a:path>
            </a:pathLst>
          </a:custGeom>
          <a:blipFill>
            <a:blip r:embed="rId8"/>
            <a:stretch>
              <a:fillRect l="-2342" r="-27100"/>
            </a:stretch>
          </a:blipFill>
        </p:spPr>
      </p:sp>
      <p:sp>
        <p:nvSpPr>
          <p:cNvPr id="10" name="TextBox 10"/>
          <p:cNvSpPr txBox="1"/>
          <p:nvPr/>
        </p:nvSpPr>
        <p:spPr>
          <a:xfrm>
            <a:off x="2293519" y="-16510"/>
            <a:ext cx="16105308" cy="20713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UNDERSTANDING THE VOice_Massage.cs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185970"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812517" y="733966"/>
            <a:ext cx="6337318" cy="2565588"/>
            <a:chOff x="0" y="0"/>
            <a:chExt cx="1669088" cy="675711"/>
          </a:xfrm>
        </p:grpSpPr>
        <p:sp>
          <p:nvSpPr>
            <p:cNvPr id="4" name="Freeform 4">
              <a:extLst>
                <a:ext uri="{C183D7F6-B498-43B3-948B-1728B52AA6E4}">
                  <adec:decorative xmlns:adec="http://schemas.microsoft.com/office/drawing/2017/decorative" val="1"/>
                </a:ext>
              </a:extLst>
            </p:cNvPr>
            <p:cNvSpPr/>
            <p:nvPr/>
          </p:nvSpPr>
          <p:spPr>
            <a:xfrm>
              <a:off x="0" y="0"/>
              <a:ext cx="1669088" cy="675711"/>
            </a:xfrm>
            <a:custGeom>
              <a:avLst/>
              <a:gdLst/>
              <a:ahLst/>
              <a:cxnLst/>
              <a:rect l="l" t="t" r="r" b="b"/>
              <a:pathLst>
                <a:path w="1669088" h="675711">
                  <a:moveTo>
                    <a:pt x="25654" y="0"/>
                  </a:moveTo>
                  <a:lnTo>
                    <a:pt x="1643433" y="0"/>
                  </a:lnTo>
                  <a:cubicBezTo>
                    <a:pt x="1657602" y="0"/>
                    <a:pt x="1669088" y="11486"/>
                    <a:pt x="1669088" y="25654"/>
                  </a:cubicBezTo>
                  <a:lnTo>
                    <a:pt x="1669088" y="650056"/>
                  </a:lnTo>
                  <a:cubicBezTo>
                    <a:pt x="1669088" y="656860"/>
                    <a:pt x="1666385" y="663385"/>
                    <a:pt x="1661574" y="668197"/>
                  </a:cubicBezTo>
                  <a:cubicBezTo>
                    <a:pt x="1656763" y="673008"/>
                    <a:pt x="1650237" y="675711"/>
                    <a:pt x="1643433" y="675711"/>
                  </a:cubicBezTo>
                  <a:lnTo>
                    <a:pt x="25654" y="675711"/>
                  </a:lnTo>
                  <a:cubicBezTo>
                    <a:pt x="18850" y="675711"/>
                    <a:pt x="12325" y="673008"/>
                    <a:pt x="7514" y="668197"/>
                  </a:cubicBezTo>
                  <a:cubicBezTo>
                    <a:pt x="2703" y="663385"/>
                    <a:pt x="0" y="656860"/>
                    <a:pt x="0" y="650056"/>
                  </a:cubicBezTo>
                  <a:lnTo>
                    <a:pt x="0" y="25654"/>
                  </a:lnTo>
                  <a:cubicBezTo>
                    <a:pt x="0" y="18850"/>
                    <a:pt x="2703" y="12325"/>
                    <a:pt x="7514" y="7514"/>
                  </a:cubicBezTo>
                  <a:cubicBezTo>
                    <a:pt x="12325" y="2703"/>
                    <a:pt x="18850" y="0"/>
                    <a:pt x="25654" y="0"/>
                  </a:cubicBezTo>
                  <a:close/>
                </a:path>
              </a:pathLst>
            </a:custGeom>
            <a:solidFill>
              <a:srgbClr val="000000"/>
            </a:solidFill>
            <a:ln w="47625" cap="rnd">
              <a:solidFill>
                <a:srgbClr val="21EF80"/>
              </a:solidFill>
              <a:prstDash val="solid"/>
              <a:round/>
            </a:ln>
          </p:spPr>
        </p:sp>
        <p:sp>
          <p:nvSpPr>
            <p:cNvPr id="5" name="TextBox 5"/>
            <p:cNvSpPr txBox="1"/>
            <p:nvPr/>
          </p:nvSpPr>
          <p:spPr>
            <a:xfrm>
              <a:off x="0" y="-57150"/>
              <a:ext cx="1669088" cy="732861"/>
            </a:xfrm>
            <a:prstGeom prst="rect">
              <a:avLst/>
            </a:prstGeom>
          </p:spPr>
          <p:txBody>
            <a:bodyPr lIns="254000" tIns="254000" rIns="254000" bIns="254000" rtlCol="0" anchor="t"/>
            <a:lstStyle/>
            <a:p>
              <a:pPr algn="l">
                <a:lnSpc>
                  <a:spcPts val="3359"/>
                </a:lnSpc>
              </a:pPr>
              <a:endParaRPr/>
            </a:p>
            <a:p>
              <a:pPr algn="l">
                <a:lnSpc>
                  <a:spcPts val="3359"/>
                </a:lnSpc>
              </a:pPr>
              <a:r>
                <a:rPr lang="en-US" sz="2400">
                  <a:solidFill>
                    <a:srgbClr val="FFFFFF"/>
                  </a:solidFill>
                  <a:latin typeface="Disket Mono"/>
                  <a:ea typeface="Disket Mono"/>
                  <a:cs typeface="Disket Mono"/>
                  <a:sym typeface="Disket Mono"/>
                </a:rPr>
                <a:t>  </a:t>
              </a:r>
            </a:p>
          </p:txBody>
        </p:sp>
      </p:grpSp>
      <p:grpSp>
        <p:nvGrpSpPr>
          <p:cNvPr id="6" name="Group 6"/>
          <p:cNvGrpSpPr>
            <a:grpSpLocks noChangeAspect="1"/>
          </p:cNvGrpSpPr>
          <p:nvPr/>
        </p:nvGrpSpPr>
        <p:grpSpPr>
          <a:xfrm>
            <a:off x="138354" y="4104031"/>
            <a:ext cx="9342274" cy="5605364"/>
            <a:chOff x="0" y="0"/>
            <a:chExt cx="6350000" cy="3810000"/>
          </a:xfrm>
        </p:grpSpPr>
        <p:sp>
          <p:nvSpPr>
            <p:cNvPr id="7" name="Freeform 7"/>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l="-6106" r="-560"/>
              </a:stretch>
            </a:blipFill>
          </p:spPr>
        </p:sp>
        <p:sp>
          <p:nvSpPr>
            <p:cNvPr id="8" name="Freeform 8"/>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sp>
      </p:grpSp>
      <p:sp>
        <p:nvSpPr>
          <p:cNvPr id="9" name="Freeform 9" descr="pixelated arrow pointing to the right"/>
          <p:cNvSpPr/>
          <p:nvPr/>
        </p:nvSpPr>
        <p:spPr>
          <a:xfrm flipH="1">
            <a:off x="11382300" y="1454337"/>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2216798" y="6005732"/>
            <a:ext cx="5799022" cy="3481393"/>
            <a:chOff x="0" y="0"/>
            <a:chExt cx="1527314" cy="916910"/>
          </a:xfrm>
        </p:grpSpPr>
        <p:sp>
          <p:nvSpPr>
            <p:cNvPr id="11" name="Freeform 11" descr="pixelated arrow pointing to the right"/>
            <p:cNvSpPr/>
            <p:nvPr/>
          </p:nvSpPr>
          <p:spPr>
            <a:xfrm>
              <a:off x="0" y="0"/>
              <a:ext cx="1527314" cy="916910"/>
            </a:xfrm>
            <a:custGeom>
              <a:avLst/>
              <a:gdLst/>
              <a:ahLst/>
              <a:cxnLst/>
              <a:rect l="l" t="t" r="r" b="b"/>
              <a:pathLst>
                <a:path w="1527314" h="916910">
                  <a:moveTo>
                    <a:pt x="28036" y="0"/>
                  </a:moveTo>
                  <a:lnTo>
                    <a:pt x="1499279" y="0"/>
                  </a:lnTo>
                  <a:cubicBezTo>
                    <a:pt x="1514762" y="0"/>
                    <a:pt x="1527314" y="12552"/>
                    <a:pt x="1527314" y="28036"/>
                  </a:cubicBezTo>
                  <a:lnTo>
                    <a:pt x="1527314" y="888874"/>
                  </a:lnTo>
                  <a:cubicBezTo>
                    <a:pt x="1527314" y="896310"/>
                    <a:pt x="1524361" y="903441"/>
                    <a:pt x="1519103" y="908699"/>
                  </a:cubicBezTo>
                  <a:cubicBezTo>
                    <a:pt x="1513845" y="913956"/>
                    <a:pt x="1506714" y="916910"/>
                    <a:pt x="1499279" y="916910"/>
                  </a:cubicBezTo>
                  <a:lnTo>
                    <a:pt x="28036" y="916910"/>
                  </a:lnTo>
                  <a:cubicBezTo>
                    <a:pt x="12552" y="916910"/>
                    <a:pt x="0" y="904358"/>
                    <a:pt x="0" y="888874"/>
                  </a:cubicBezTo>
                  <a:lnTo>
                    <a:pt x="0" y="28036"/>
                  </a:lnTo>
                  <a:cubicBezTo>
                    <a:pt x="0" y="12552"/>
                    <a:pt x="12552" y="0"/>
                    <a:pt x="28036" y="0"/>
                  </a:cubicBezTo>
                  <a:close/>
                </a:path>
              </a:pathLst>
            </a:custGeom>
            <a:solidFill>
              <a:srgbClr val="000000"/>
            </a:solidFill>
            <a:ln w="47625" cap="rnd">
              <a:solidFill>
                <a:srgbClr val="21EF80"/>
              </a:solidFill>
              <a:prstDash val="solid"/>
              <a:round/>
            </a:ln>
          </p:spPr>
        </p:sp>
        <p:sp>
          <p:nvSpPr>
            <p:cNvPr id="12" name="TextBox 12"/>
            <p:cNvSpPr txBox="1"/>
            <p:nvPr/>
          </p:nvSpPr>
          <p:spPr>
            <a:xfrm>
              <a:off x="0" y="-57150"/>
              <a:ext cx="1527314" cy="974060"/>
            </a:xfrm>
            <a:prstGeom prst="rect">
              <a:avLst/>
            </a:prstGeom>
          </p:spPr>
          <p:txBody>
            <a:bodyPr lIns="254000" tIns="254000" rIns="254000" bIns="254000" rtlCol="0" anchor="t"/>
            <a:lstStyle/>
            <a:p>
              <a:pPr algn="l">
                <a:lnSpc>
                  <a:spcPts val="3359"/>
                </a:lnSpc>
              </a:pPr>
              <a:endParaRPr/>
            </a:p>
            <a:p>
              <a:pPr algn="l">
                <a:lnSpc>
                  <a:spcPts val="3359"/>
                </a:lnSpc>
              </a:pPr>
              <a:r>
                <a:rPr lang="en-US" sz="2400">
                  <a:solidFill>
                    <a:srgbClr val="FFFFFF"/>
                  </a:solidFill>
                  <a:latin typeface="Disket Mono"/>
                  <a:ea typeface="Disket Mono"/>
                  <a:cs typeface="Disket Mono"/>
                  <a:sym typeface="Disket Mono"/>
                </a:rPr>
                <a:t>  </a:t>
              </a:r>
            </a:p>
          </p:txBody>
        </p:sp>
      </p:grpSp>
      <p:sp>
        <p:nvSpPr>
          <p:cNvPr id="13" name="Freeform 13" descr="pixelated arrow pointing to the right"/>
          <p:cNvSpPr/>
          <p:nvPr/>
        </p:nvSpPr>
        <p:spPr>
          <a:xfrm flipH="1">
            <a:off x="11382300" y="7216954"/>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375325" y="-19050"/>
            <a:ext cx="10873626" cy="40525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UNDERSTANDING THE FILTER_QUEStions Class in C#</a:t>
            </a:r>
          </a:p>
        </p:txBody>
      </p:sp>
      <p:sp>
        <p:nvSpPr>
          <p:cNvPr id="15" name="TextBox 15"/>
          <p:cNvSpPr txBox="1"/>
          <p:nvPr/>
        </p:nvSpPr>
        <p:spPr>
          <a:xfrm>
            <a:off x="12216798" y="882990"/>
            <a:ext cx="5042502" cy="2647315"/>
          </a:xfrm>
          <a:prstGeom prst="rect">
            <a:avLst/>
          </a:prstGeom>
        </p:spPr>
        <p:txBody>
          <a:bodyPr lIns="0" tIns="0" rIns="0" bIns="0" rtlCol="0" anchor="t">
            <a:spAutoFit/>
          </a:bodyPr>
          <a:lstStyle/>
          <a:p>
            <a:pPr algn="l">
              <a:lnSpc>
                <a:spcPts val="2659"/>
              </a:lnSpc>
            </a:pPr>
            <a:r>
              <a:rPr lang="en-US" sz="1899">
                <a:solidFill>
                  <a:srgbClr val="FFFFFF"/>
                </a:solidFill>
                <a:latin typeface="Garet"/>
                <a:ea typeface="Garet"/>
                <a:cs typeface="Garet"/>
                <a:sym typeface="Garet"/>
              </a:rPr>
              <a:t>The filter_questions class in C# manages user interactions and filters questions. It uses two ArrayList variables, answers and ignore, to store responses and ignored phrases. The constructor initializes the class and calls methods to populate these lists.</a:t>
            </a:r>
          </a:p>
          <a:p>
            <a:pPr algn="l">
              <a:lnSpc>
                <a:spcPts val="2659"/>
              </a:lnSpc>
            </a:pPr>
            <a:endParaRPr lang="en-US" sz="1899">
              <a:solidFill>
                <a:srgbClr val="FFFFFF"/>
              </a:solidFill>
              <a:latin typeface="Garet"/>
              <a:ea typeface="Garet"/>
              <a:cs typeface="Garet"/>
              <a:sym typeface="Garet"/>
            </a:endParaRPr>
          </a:p>
        </p:txBody>
      </p:sp>
      <p:sp>
        <p:nvSpPr>
          <p:cNvPr id="16" name="TextBox 16"/>
          <p:cNvSpPr txBox="1"/>
          <p:nvPr/>
        </p:nvSpPr>
        <p:spPr>
          <a:xfrm>
            <a:off x="12459924" y="6061956"/>
            <a:ext cx="5042502" cy="3647440"/>
          </a:xfrm>
          <a:prstGeom prst="rect">
            <a:avLst/>
          </a:prstGeom>
        </p:spPr>
        <p:txBody>
          <a:bodyPr lIns="0" tIns="0" rIns="0" bIns="0" rtlCol="0" anchor="t">
            <a:spAutoFit/>
          </a:bodyPr>
          <a:lstStyle/>
          <a:p>
            <a:pPr algn="l">
              <a:lnSpc>
                <a:spcPts val="2659"/>
              </a:lnSpc>
            </a:pPr>
            <a:r>
              <a:rPr lang="en-US" sz="1899">
                <a:solidFill>
                  <a:srgbClr val="FFFFFF"/>
                </a:solidFill>
                <a:latin typeface="Garet"/>
                <a:ea typeface="Garet"/>
                <a:cs typeface="Garet"/>
                <a:sym typeface="Garet"/>
              </a:rPr>
              <a:t>The program changes console colors to distinguish AI responses from user input, enhancing readability. It prompts users for their names and incorporates them into a personalized welcome message. This class is essential for structuring chatbot interactions and can be expanded with advanced filtering techniques for better question handling.</a:t>
            </a:r>
          </a:p>
          <a:p>
            <a:pPr algn="l">
              <a:lnSpc>
                <a:spcPts val="2659"/>
              </a:lnSpc>
            </a:pPr>
            <a:endParaRPr lang="en-US" sz="1899">
              <a:solidFill>
                <a:srgbClr val="FFFFFF"/>
              </a:solidFill>
              <a:latin typeface="Garet"/>
              <a:ea typeface="Garet"/>
              <a:cs typeface="Garet"/>
              <a:sym typeface="Gare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656516" y="5673087"/>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 name="Group 7"/>
          <p:cNvGrpSpPr/>
          <p:nvPr/>
        </p:nvGrpSpPr>
        <p:grpSpPr>
          <a:xfrm>
            <a:off x="9441198" y="4732014"/>
            <a:ext cx="7818102" cy="4255465"/>
            <a:chOff x="0" y="0"/>
            <a:chExt cx="2059089" cy="1120781"/>
          </a:xfrm>
        </p:grpSpPr>
        <p:sp>
          <p:nvSpPr>
            <p:cNvPr id="8" name="Freeform 8">
              <a:extLst>
                <a:ext uri="{C183D7F6-B498-43B3-948B-1728B52AA6E4}">
                  <adec:decorative xmlns:adec="http://schemas.microsoft.com/office/drawing/2017/decorative" val="1"/>
                </a:ext>
              </a:extLst>
            </p:cNvPr>
            <p:cNvSpPr/>
            <p:nvPr/>
          </p:nvSpPr>
          <p:spPr>
            <a:xfrm>
              <a:off x="0" y="0"/>
              <a:ext cx="2059089" cy="1120781"/>
            </a:xfrm>
            <a:custGeom>
              <a:avLst/>
              <a:gdLst/>
              <a:ahLst/>
              <a:cxnLst/>
              <a:rect l="l" t="t" r="r" b="b"/>
              <a:pathLst>
                <a:path w="2059089" h="1120781">
                  <a:moveTo>
                    <a:pt x="48523" y="0"/>
                  </a:moveTo>
                  <a:lnTo>
                    <a:pt x="2010566" y="0"/>
                  </a:lnTo>
                  <a:cubicBezTo>
                    <a:pt x="2023435" y="0"/>
                    <a:pt x="2035777" y="5112"/>
                    <a:pt x="2044877" y="14212"/>
                  </a:cubicBezTo>
                  <a:cubicBezTo>
                    <a:pt x="2053977" y="23312"/>
                    <a:pt x="2059089" y="35654"/>
                    <a:pt x="2059089" y="48523"/>
                  </a:cubicBezTo>
                  <a:lnTo>
                    <a:pt x="2059089" y="1072258"/>
                  </a:lnTo>
                  <a:cubicBezTo>
                    <a:pt x="2059089" y="1099057"/>
                    <a:pt x="2037364" y="1120781"/>
                    <a:pt x="2010566" y="1120781"/>
                  </a:cubicBezTo>
                  <a:lnTo>
                    <a:pt x="48523" y="1120781"/>
                  </a:lnTo>
                  <a:cubicBezTo>
                    <a:pt x="35654" y="1120781"/>
                    <a:pt x="23312" y="1115669"/>
                    <a:pt x="14212" y="1106569"/>
                  </a:cubicBezTo>
                  <a:cubicBezTo>
                    <a:pt x="5112" y="1097469"/>
                    <a:pt x="0" y="1085127"/>
                    <a:pt x="0" y="1072258"/>
                  </a:cubicBezTo>
                  <a:lnTo>
                    <a:pt x="0" y="48523"/>
                  </a:lnTo>
                  <a:cubicBezTo>
                    <a:pt x="0" y="35654"/>
                    <a:pt x="5112" y="23312"/>
                    <a:pt x="14212" y="14212"/>
                  </a:cubicBezTo>
                  <a:cubicBezTo>
                    <a:pt x="23312" y="5112"/>
                    <a:pt x="35654" y="0"/>
                    <a:pt x="48523" y="0"/>
                  </a:cubicBezTo>
                  <a:close/>
                </a:path>
              </a:pathLst>
            </a:custGeom>
            <a:solidFill>
              <a:srgbClr val="000000"/>
            </a:solidFill>
            <a:ln w="47625" cap="rnd">
              <a:solidFill>
                <a:srgbClr val="21EF80"/>
              </a:solidFill>
              <a:prstDash val="solid"/>
              <a:round/>
            </a:ln>
          </p:spPr>
        </p:sp>
        <p:sp>
          <p:nvSpPr>
            <p:cNvPr id="9" name="TextBox 9"/>
            <p:cNvSpPr txBox="1"/>
            <p:nvPr/>
          </p:nvSpPr>
          <p:spPr>
            <a:xfrm>
              <a:off x="0" y="-57150"/>
              <a:ext cx="2059089" cy="1177931"/>
            </a:xfrm>
            <a:prstGeom prst="rect">
              <a:avLst/>
            </a:prstGeom>
          </p:spPr>
          <p:txBody>
            <a:bodyPr lIns="254000" tIns="254000" rIns="254000" bIns="254000" rtlCol="0" anchor="ctr"/>
            <a:lstStyle/>
            <a:p>
              <a:pPr algn="l">
                <a:lnSpc>
                  <a:spcPts val="3359"/>
                </a:lnSpc>
              </a:pPr>
              <a:r>
                <a:rPr lang="en-US" sz="2399">
                  <a:solidFill>
                    <a:srgbClr val="00A4CA"/>
                  </a:solidFill>
                  <a:latin typeface="Disket Mono"/>
                  <a:ea typeface="Disket Mono"/>
                  <a:cs typeface="Disket Mono"/>
                  <a:sym typeface="Disket Mono"/>
                </a:rPr>
                <a:t>This code handles user interaction with an AI chatbot, changing text colors to distinguish AI and user inputs. It prompts the user for their name, greets them, and asks how it can assist. It then validates the user’s question, ensuring it is not empty before proceeding.</a:t>
              </a:r>
            </a:p>
          </p:txBody>
        </p:sp>
      </p:grpSp>
      <p:pic>
        <p:nvPicPr>
          <p:cNvPr id="10" name="Picture 10" descr="pixelated battery with three bars inside"/>
          <p:cNvPicPr>
            <a:picLocks noChangeAspect="1"/>
          </p:cNvPicPr>
          <p:nvPr/>
        </p:nvPicPr>
        <p:blipFill>
          <a:blip r:embed="rId6"/>
          <a:srcRect/>
          <a:stretch>
            <a:fillRect/>
          </a:stretch>
        </p:blipFill>
        <p:spPr>
          <a:xfrm>
            <a:off x="284332" y="188601"/>
            <a:ext cx="744368" cy="331244"/>
          </a:xfrm>
          <a:prstGeom prst="rect">
            <a:avLst/>
          </a:prstGeom>
        </p:spPr>
      </p:pic>
      <p:sp>
        <p:nvSpPr>
          <p:cNvPr id="11" name="Freeform 11"/>
          <p:cNvSpPr/>
          <p:nvPr/>
        </p:nvSpPr>
        <p:spPr>
          <a:xfrm>
            <a:off x="-15250" y="1749751"/>
            <a:ext cx="9066265" cy="4901266"/>
          </a:xfrm>
          <a:custGeom>
            <a:avLst/>
            <a:gdLst/>
            <a:ahLst/>
            <a:cxnLst/>
            <a:rect l="l" t="t" r="r" b="b"/>
            <a:pathLst>
              <a:path w="9066265" h="4901266">
                <a:moveTo>
                  <a:pt x="0" y="0"/>
                </a:moveTo>
                <a:lnTo>
                  <a:pt x="9066265" y="0"/>
                </a:lnTo>
                <a:lnTo>
                  <a:pt x="9066265" y="4901266"/>
                </a:lnTo>
                <a:lnTo>
                  <a:pt x="0" y="4901266"/>
                </a:lnTo>
                <a:lnTo>
                  <a:pt x="0" y="0"/>
                </a:lnTo>
                <a:close/>
              </a:path>
            </a:pathLst>
          </a:custGeom>
          <a:blipFill>
            <a:blip r:embed="rId7"/>
            <a:stretch>
              <a:fillRect t="-1165" b="-2884"/>
            </a:stretch>
          </a:blipFill>
        </p:spPr>
      </p:sp>
      <p:sp>
        <p:nvSpPr>
          <p:cNvPr id="12" name="TextBox 12"/>
          <p:cNvSpPr txBox="1"/>
          <p:nvPr/>
        </p:nvSpPr>
        <p:spPr>
          <a:xfrm>
            <a:off x="6534745" y="335172"/>
            <a:ext cx="6370672" cy="1080770"/>
          </a:xfrm>
          <a:prstGeom prst="rect">
            <a:avLst/>
          </a:prstGeom>
        </p:spPr>
        <p:txBody>
          <a:bodyPr lIns="0" tIns="0" rIns="0" bIns="0" rtlCol="0" anchor="t">
            <a:spAutoFit/>
          </a:bodyPr>
          <a:lstStyle/>
          <a:p>
            <a:pPr algn="ctr">
              <a:lnSpc>
                <a:spcPts val="7839"/>
              </a:lnSpc>
            </a:pPr>
            <a:r>
              <a:rPr lang="en-US" sz="6999">
                <a:solidFill>
                  <a:srgbClr val="FF63D8"/>
                </a:solidFill>
                <a:latin typeface="Arcade Gamer"/>
                <a:ea typeface="Arcade Gamer"/>
                <a:cs typeface="Arcade Gamer"/>
                <a:sym typeface="Arcade Gamer"/>
              </a:rPr>
              <a:t>PART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71435" y="1690845"/>
            <a:ext cx="16945130" cy="7923759"/>
            <a:chOff x="0" y="0"/>
            <a:chExt cx="4462915" cy="2086916"/>
          </a:xfrm>
        </p:grpSpPr>
        <p:sp>
          <p:nvSpPr>
            <p:cNvPr id="3" name="Freeform 3">
              <a:extLst>
                <a:ext uri="{C183D7F6-B498-43B3-948B-1728B52AA6E4}">
                  <adec:decorative xmlns:adec="http://schemas.microsoft.com/office/drawing/2017/decorative" val="1"/>
                </a:ext>
              </a:extLst>
            </p:cNvPr>
            <p:cNvSpPr/>
            <p:nvPr/>
          </p:nvSpPr>
          <p:spPr>
            <a:xfrm>
              <a:off x="0" y="0"/>
              <a:ext cx="4462915" cy="2086916"/>
            </a:xfrm>
            <a:custGeom>
              <a:avLst/>
              <a:gdLst/>
              <a:ahLst/>
              <a:cxnLst/>
              <a:rect l="l" t="t" r="r" b="b"/>
              <a:pathLst>
                <a:path w="4462915" h="2086916">
                  <a:moveTo>
                    <a:pt x="22387" y="0"/>
                  </a:moveTo>
                  <a:lnTo>
                    <a:pt x="4440528" y="0"/>
                  </a:lnTo>
                  <a:cubicBezTo>
                    <a:pt x="4452892" y="0"/>
                    <a:pt x="4462915" y="10023"/>
                    <a:pt x="4462915" y="22387"/>
                  </a:cubicBezTo>
                  <a:lnTo>
                    <a:pt x="4462915" y="2064529"/>
                  </a:lnTo>
                  <a:cubicBezTo>
                    <a:pt x="4462915" y="2076893"/>
                    <a:pt x="4452892" y="2086916"/>
                    <a:pt x="4440528" y="2086916"/>
                  </a:cubicBezTo>
                  <a:lnTo>
                    <a:pt x="22387" y="2086916"/>
                  </a:lnTo>
                  <a:cubicBezTo>
                    <a:pt x="10023" y="2086916"/>
                    <a:pt x="0" y="2076893"/>
                    <a:pt x="0" y="2064529"/>
                  </a:cubicBezTo>
                  <a:lnTo>
                    <a:pt x="0" y="22387"/>
                  </a:lnTo>
                  <a:cubicBezTo>
                    <a:pt x="0" y="10023"/>
                    <a:pt x="10023" y="0"/>
                    <a:pt x="22387" y="0"/>
                  </a:cubicBezTo>
                  <a:close/>
                </a:path>
              </a:pathLst>
            </a:custGeom>
            <a:solidFill>
              <a:srgbClr val="000000"/>
            </a:solidFill>
            <a:ln w="47625" cap="rnd">
              <a:solidFill>
                <a:srgbClr val="8488F4"/>
              </a:solidFill>
              <a:prstDash val="solid"/>
              <a:round/>
            </a:ln>
          </p:spPr>
        </p:sp>
        <p:sp>
          <p:nvSpPr>
            <p:cNvPr id="4" name="TextBox 4"/>
            <p:cNvSpPr txBox="1"/>
            <p:nvPr/>
          </p:nvSpPr>
          <p:spPr>
            <a:xfrm>
              <a:off x="0" y="-38100"/>
              <a:ext cx="4462915" cy="2125016"/>
            </a:xfrm>
            <a:prstGeom prst="rect">
              <a:avLst/>
            </a:prstGeom>
          </p:spPr>
          <p:txBody>
            <a:bodyPr lIns="254000" tIns="254000" rIns="254000" bIns="254000" rtlCol="0" anchor="ctr"/>
            <a:lstStyle/>
            <a:p>
              <a:pPr algn="l">
                <a:lnSpc>
                  <a:spcPts val="3359"/>
                </a:lnSpc>
              </a:pPr>
              <a:endParaRPr/>
            </a:p>
            <a:p>
              <a:pPr algn="l">
                <a:lnSpc>
                  <a:spcPts val="3359"/>
                </a:lnSpc>
              </a:pPr>
              <a:r>
                <a:rPr lang="en-US" sz="2399">
                  <a:solidFill>
                    <a:srgbClr val="FFFFFF"/>
                  </a:solidFill>
                  <a:latin typeface="Garet"/>
                  <a:ea typeface="Garet"/>
                  <a:cs typeface="Garet"/>
                  <a:sym typeface="Garet"/>
                </a:rPr>
                <a:t>   </a:t>
              </a:r>
            </a:p>
          </p:txBody>
        </p:sp>
      </p:grpSp>
      <p:pic>
        <p:nvPicPr>
          <p:cNvPr id="5" name="Picture 5" descr="pixelated battering showing three bars"/>
          <p:cNvPicPr>
            <a:picLocks noChangeAspect="1"/>
          </p:cNvPicPr>
          <p:nvPr/>
        </p:nvPicPr>
        <p:blipFill>
          <a:blip r:embed="rId2"/>
          <a:srcRect/>
          <a:stretch>
            <a:fillRect/>
          </a:stretch>
        </p:blipFill>
        <p:spPr>
          <a:xfrm>
            <a:off x="0" y="0"/>
            <a:ext cx="744368" cy="331244"/>
          </a:xfrm>
          <a:prstGeom prst="rect">
            <a:avLst/>
          </a:prstGeom>
        </p:spPr>
      </p:pic>
      <p:sp>
        <p:nvSpPr>
          <p:cNvPr id="6" name="Freeform 6" descr="pixelated arrow pointing to the right"/>
          <p:cNvSpPr/>
          <p:nvPr/>
        </p:nvSpPr>
        <p:spPr>
          <a:xfrm flipH="1">
            <a:off x="1415803" y="6236584"/>
            <a:ext cx="268028" cy="249997"/>
          </a:xfrm>
          <a:custGeom>
            <a:avLst/>
            <a:gdLst/>
            <a:ahLst/>
            <a:cxnLst/>
            <a:rect l="l" t="t" r="r" b="b"/>
            <a:pathLst>
              <a:path w="268028" h="249997">
                <a:moveTo>
                  <a:pt x="268028" y="0"/>
                </a:moveTo>
                <a:lnTo>
                  <a:pt x="0" y="0"/>
                </a:lnTo>
                <a:lnTo>
                  <a:pt x="0" y="249998"/>
                </a:lnTo>
                <a:lnTo>
                  <a:pt x="268028" y="249998"/>
                </a:lnTo>
                <a:lnTo>
                  <a:pt x="26802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847216" y="3839433"/>
            <a:ext cx="9412084" cy="5294298"/>
          </a:xfrm>
          <a:custGeom>
            <a:avLst/>
            <a:gdLst/>
            <a:ahLst/>
            <a:cxnLst/>
            <a:rect l="l" t="t" r="r" b="b"/>
            <a:pathLst>
              <a:path w="9412084" h="5294298">
                <a:moveTo>
                  <a:pt x="0" y="0"/>
                </a:moveTo>
                <a:lnTo>
                  <a:pt x="9412084" y="0"/>
                </a:lnTo>
                <a:lnTo>
                  <a:pt x="9412084" y="5294297"/>
                </a:lnTo>
                <a:lnTo>
                  <a:pt x="0" y="5294297"/>
                </a:lnTo>
                <a:lnTo>
                  <a:pt x="0" y="0"/>
                </a:lnTo>
                <a:close/>
              </a:path>
            </a:pathLst>
          </a:custGeom>
          <a:blipFill>
            <a:blip r:embed="rId5"/>
            <a:stretch>
              <a:fillRect/>
            </a:stretch>
          </a:blipFill>
        </p:spPr>
      </p:sp>
      <p:sp>
        <p:nvSpPr>
          <p:cNvPr id="8" name="TextBox 8"/>
          <p:cNvSpPr txBox="1"/>
          <p:nvPr/>
        </p:nvSpPr>
        <p:spPr>
          <a:xfrm>
            <a:off x="10672533" y="277690"/>
            <a:ext cx="7086600"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PART 3</a:t>
            </a:r>
          </a:p>
        </p:txBody>
      </p:sp>
      <p:sp>
        <p:nvSpPr>
          <p:cNvPr id="9" name="TextBox 9"/>
          <p:cNvSpPr txBox="1"/>
          <p:nvPr/>
        </p:nvSpPr>
        <p:spPr>
          <a:xfrm>
            <a:off x="1028700" y="297180"/>
            <a:ext cx="6559098" cy="9635490"/>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T</a:t>
            </a:r>
            <a:r>
              <a:rPr lang="en-US" sz="2400">
                <a:solidFill>
                  <a:srgbClr val="00A4CA"/>
                </a:solidFill>
                <a:latin typeface="Disket Mono"/>
                <a:ea typeface="Disket Mono"/>
                <a:cs typeface="Disket Mono"/>
                <a:sym typeface="Disket Mono"/>
              </a:rPr>
              <a:t>he chatbot is a C# console application designed to provide cybersecurity awareness. It interacts with users by greeting them, asking for their name, and changing text colors for better readability. The chatbot processes user input by filtering out common words (e.g., "how," "what") and matching questions with predefined responses stored in an ArrayList. The store_answers() method contains cybersecurity-related responses, while store_ignore() holds words to be excluded from processing. This simple AI bot enhances user engagement while educating them on online security practices.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descr="pixelated cable tower"/>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descr="pixelated pastel cloud"/>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descr="pixelated pastel cloud"/>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7521607" y="1028700"/>
            <a:ext cx="9737693" cy="5405361"/>
            <a:chOff x="0" y="0"/>
            <a:chExt cx="2564660" cy="1423634"/>
          </a:xfrm>
        </p:grpSpPr>
        <p:sp>
          <p:nvSpPr>
            <p:cNvPr id="7" name="Freeform 7">
              <a:extLst>
                <a:ext uri="{C183D7F6-B498-43B3-948B-1728B52AA6E4}">
                  <adec:decorative xmlns:adec="http://schemas.microsoft.com/office/drawing/2017/decorative" val="1"/>
                </a:ext>
              </a:extLst>
            </p:cNvPr>
            <p:cNvSpPr/>
            <p:nvPr/>
          </p:nvSpPr>
          <p:spPr>
            <a:xfrm>
              <a:off x="0" y="0"/>
              <a:ext cx="2564660" cy="1423634"/>
            </a:xfrm>
            <a:custGeom>
              <a:avLst/>
              <a:gdLst/>
              <a:ahLst/>
              <a:cxnLst/>
              <a:rect l="l" t="t" r="r" b="b"/>
              <a:pathLst>
                <a:path w="2564660" h="1423634">
                  <a:moveTo>
                    <a:pt x="38957" y="0"/>
                  </a:moveTo>
                  <a:lnTo>
                    <a:pt x="2525702" y="0"/>
                  </a:lnTo>
                  <a:cubicBezTo>
                    <a:pt x="2536035" y="0"/>
                    <a:pt x="2545943" y="4104"/>
                    <a:pt x="2553249" y="11410"/>
                  </a:cubicBezTo>
                  <a:cubicBezTo>
                    <a:pt x="2560555" y="18716"/>
                    <a:pt x="2564660" y="28625"/>
                    <a:pt x="2564660" y="38957"/>
                  </a:cubicBezTo>
                  <a:lnTo>
                    <a:pt x="2564660" y="1384677"/>
                  </a:lnTo>
                  <a:cubicBezTo>
                    <a:pt x="2564660" y="1395009"/>
                    <a:pt x="2560555" y="1404918"/>
                    <a:pt x="2553249" y="1412224"/>
                  </a:cubicBezTo>
                  <a:cubicBezTo>
                    <a:pt x="2545943" y="1419530"/>
                    <a:pt x="2536035" y="1423634"/>
                    <a:pt x="2525702" y="1423634"/>
                  </a:cubicBezTo>
                  <a:lnTo>
                    <a:pt x="38957" y="1423634"/>
                  </a:lnTo>
                  <a:cubicBezTo>
                    <a:pt x="28625" y="1423634"/>
                    <a:pt x="18716" y="1419530"/>
                    <a:pt x="11410" y="1412224"/>
                  </a:cubicBezTo>
                  <a:cubicBezTo>
                    <a:pt x="4104" y="1404918"/>
                    <a:pt x="0" y="1395009"/>
                    <a:pt x="0" y="1384677"/>
                  </a:cubicBezTo>
                  <a:lnTo>
                    <a:pt x="0" y="38957"/>
                  </a:lnTo>
                  <a:cubicBezTo>
                    <a:pt x="0" y="28625"/>
                    <a:pt x="4104" y="18716"/>
                    <a:pt x="11410" y="11410"/>
                  </a:cubicBezTo>
                  <a:cubicBezTo>
                    <a:pt x="18716" y="4104"/>
                    <a:pt x="28625" y="0"/>
                    <a:pt x="38957" y="0"/>
                  </a:cubicBezTo>
                  <a:close/>
                </a:path>
              </a:pathLst>
            </a:custGeom>
            <a:solidFill>
              <a:srgbClr val="000000"/>
            </a:solidFill>
            <a:ln w="47625" cap="rnd">
              <a:solidFill>
                <a:srgbClr val="21EF80"/>
              </a:solidFill>
              <a:prstDash val="solid"/>
              <a:round/>
            </a:ln>
          </p:spPr>
        </p:sp>
        <p:sp>
          <p:nvSpPr>
            <p:cNvPr id="8" name="TextBox 8"/>
            <p:cNvSpPr txBox="1"/>
            <p:nvPr/>
          </p:nvSpPr>
          <p:spPr>
            <a:xfrm>
              <a:off x="0" y="-28575"/>
              <a:ext cx="2564660" cy="1452209"/>
            </a:xfrm>
            <a:prstGeom prst="rect">
              <a:avLst/>
            </a:prstGeom>
          </p:spPr>
          <p:txBody>
            <a:bodyPr lIns="254000" tIns="254000" rIns="254000" bIns="254000" rtlCol="0" anchor="ctr"/>
            <a:lstStyle/>
            <a:p>
              <a:pPr algn="ctr">
                <a:lnSpc>
                  <a:spcPts val="2100"/>
                </a:lnSpc>
              </a:pPr>
              <a:endParaRPr/>
            </a:p>
          </p:txBody>
        </p:sp>
      </p:grpSp>
      <p:sp>
        <p:nvSpPr>
          <p:cNvPr id="9" name="Freeform 9" descr="pixelated park bench  "/>
          <p:cNvSpPr/>
          <p:nvPr/>
        </p:nvSpPr>
        <p:spPr>
          <a:xfrm>
            <a:off x="7191297" y="7989236"/>
            <a:ext cx="3615824" cy="1715873"/>
          </a:xfrm>
          <a:custGeom>
            <a:avLst/>
            <a:gdLst/>
            <a:ahLst/>
            <a:cxnLst/>
            <a:rect l="l" t="t" r="r" b="b"/>
            <a:pathLst>
              <a:path w="3615824" h="1715873">
                <a:moveTo>
                  <a:pt x="0" y="0"/>
                </a:moveTo>
                <a:lnTo>
                  <a:pt x="3615823" y="0"/>
                </a:lnTo>
                <a:lnTo>
                  <a:pt x="3615823" y="1715873"/>
                </a:lnTo>
                <a:lnTo>
                  <a:pt x="0" y="17158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descr="pixelated bus stop"/>
          <p:cNvSpPr/>
          <p:nvPr/>
        </p:nvSpPr>
        <p:spPr>
          <a:xfrm>
            <a:off x="-211930" y="4567873"/>
            <a:ext cx="6808385" cy="5137236"/>
          </a:xfrm>
          <a:custGeom>
            <a:avLst/>
            <a:gdLst/>
            <a:ahLst/>
            <a:cxnLst/>
            <a:rect l="l" t="t" r="r" b="b"/>
            <a:pathLst>
              <a:path w="6808385" h="5137236">
                <a:moveTo>
                  <a:pt x="0" y="0"/>
                </a:moveTo>
                <a:lnTo>
                  <a:pt x="6808386" y="0"/>
                </a:lnTo>
                <a:lnTo>
                  <a:pt x="6808386" y="5137236"/>
                </a:lnTo>
                <a:lnTo>
                  <a:pt x="0" y="51372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descr="pixelated car"/>
          <p:cNvSpPr/>
          <p:nvPr/>
        </p:nvSpPr>
        <p:spPr>
          <a:xfrm>
            <a:off x="-641278" y="7099525"/>
            <a:ext cx="7237734" cy="2605584"/>
          </a:xfrm>
          <a:custGeom>
            <a:avLst/>
            <a:gdLst/>
            <a:ahLst/>
            <a:cxnLst/>
            <a:rect l="l" t="t" r="r" b="b"/>
            <a:pathLst>
              <a:path w="7237734" h="2605584">
                <a:moveTo>
                  <a:pt x="0" y="0"/>
                </a:moveTo>
                <a:lnTo>
                  <a:pt x="7237734" y="0"/>
                </a:lnTo>
                <a:lnTo>
                  <a:pt x="7237734" y="2605584"/>
                </a:lnTo>
                <a:lnTo>
                  <a:pt x="0" y="26055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2" name="Group 12"/>
          <p:cNvGrpSpPr/>
          <p:nvPr/>
        </p:nvGrpSpPr>
        <p:grpSpPr>
          <a:xfrm>
            <a:off x="0" y="9705109"/>
            <a:ext cx="18288000" cy="1163782"/>
            <a:chOff x="0" y="0"/>
            <a:chExt cx="24384000" cy="1551709"/>
          </a:xfrm>
        </p:grpSpPr>
        <p:sp>
          <p:nvSpPr>
            <p:cNvPr id="13" name="Freeform 13"/>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16" name="Freeform 16" descr="pixelated flower bush"/>
          <p:cNvSpPr/>
          <p:nvPr/>
        </p:nvSpPr>
        <p:spPr>
          <a:xfrm>
            <a:off x="11602934" y="8186651"/>
            <a:ext cx="5219700" cy="1518458"/>
          </a:xfrm>
          <a:custGeom>
            <a:avLst/>
            <a:gdLst/>
            <a:ahLst/>
            <a:cxnLst/>
            <a:rect l="l" t="t" r="r" b="b"/>
            <a:pathLst>
              <a:path w="5219700" h="1518458">
                <a:moveTo>
                  <a:pt x="0" y="0"/>
                </a:moveTo>
                <a:lnTo>
                  <a:pt x="5219700" y="0"/>
                </a:lnTo>
                <a:lnTo>
                  <a:pt x="5219700"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descr="pixelated flower bush"/>
          <p:cNvSpPr/>
          <p:nvPr/>
        </p:nvSpPr>
        <p:spPr>
          <a:xfrm>
            <a:off x="15950489" y="8186651"/>
            <a:ext cx="5219700" cy="1518458"/>
          </a:xfrm>
          <a:custGeom>
            <a:avLst/>
            <a:gdLst/>
            <a:ahLst/>
            <a:cxnLst/>
            <a:rect l="l" t="t" r="r" b="b"/>
            <a:pathLst>
              <a:path w="5219700" h="1518458">
                <a:moveTo>
                  <a:pt x="0" y="0"/>
                </a:moveTo>
                <a:lnTo>
                  <a:pt x="5219701" y="0"/>
                </a:lnTo>
                <a:lnTo>
                  <a:pt x="5219701"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TextBox 18"/>
          <p:cNvSpPr txBox="1"/>
          <p:nvPr/>
        </p:nvSpPr>
        <p:spPr>
          <a:xfrm>
            <a:off x="8093342" y="3078600"/>
            <a:ext cx="8594223" cy="1296036"/>
          </a:xfrm>
          <a:prstGeom prst="rect">
            <a:avLst/>
          </a:prstGeom>
        </p:spPr>
        <p:txBody>
          <a:bodyPr lIns="0" tIns="0" rIns="0" bIns="0" rtlCol="0" anchor="t">
            <a:spAutoFit/>
          </a:bodyPr>
          <a:lstStyle/>
          <a:p>
            <a:pPr algn="ctr">
              <a:lnSpc>
                <a:spcPts val="9520"/>
              </a:lnSpc>
            </a:pPr>
            <a:r>
              <a:rPr lang="en-US" sz="8500">
                <a:solidFill>
                  <a:srgbClr val="FF63D8"/>
                </a:solidFill>
                <a:latin typeface="Arcade Gamer"/>
                <a:ea typeface="Arcade Gamer"/>
                <a:cs typeface="Arcade Gamer"/>
                <a:sym typeface="Arcade Gamer"/>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Neon Green Neon Pink Trendy Illustrative Creative Presentation</dc:title>
  <cp:lastModifiedBy>Thobeka Amahle Sithole</cp:lastModifiedBy>
  <cp:revision>3</cp:revision>
  <dcterms:created xsi:type="dcterms:W3CDTF">2006-08-16T00:00:00Z</dcterms:created>
  <dcterms:modified xsi:type="dcterms:W3CDTF">2025-04-03T05:53:57Z</dcterms:modified>
  <dc:identifier>DAGiJrcWWTU</dc:identifier>
</cp:coreProperties>
</file>